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9"/>
  </p:notesMasterIdLst>
  <p:sldIdLst>
    <p:sldId id="256" r:id="rId2"/>
    <p:sldId id="258" r:id="rId3"/>
    <p:sldId id="260" r:id="rId4"/>
    <p:sldId id="259" r:id="rId5"/>
    <p:sldId id="298" r:id="rId6"/>
    <p:sldId id="297" r:id="rId7"/>
    <p:sldId id="299" r:id="rId8"/>
    <p:sldId id="257" r:id="rId9"/>
    <p:sldId id="262" r:id="rId10"/>
    <p:sldId id="300" r:id="rId11"/>
    <p:sldId id="264" r:id="rId12"/>
    <p:sldId id="261" r:id="rId13"/>
    <p:sldId id="301" r:id="rId14"/>
    <p:sldId id="302" r:id="rId15"/>
    <p:sldId id="303" r:id="rId16"/>
    <p:sldId id="304" r:id="rId17"/>
    <p:sldId id="305" r:id="rId18"/>
  </p:sldIdLst>
  <p:sldSz cx="9144000" cy="5143500" type="screen16x9"/>
  <p:notesSz cx="6858000" cy="9144000"/>
  <p:embeddedFontLst>
    <p:embeddedFont>
      <p:font typeface="Anaheim" pitchFamily="2" charset="77"/>
      <p:regular r:id="rId20"/>
      <p:bold r:id="rId21"/>
    </p:embeddedFont>
    <p:embeddedFont>
      <p:font typeface="Arvo" panose="02000000000000000000" pitchFamily="2" charset="77"/>
      <p:regular r:id="rId22"/>
      <p:bold r:id="rId23"/>
      <p:italic r:id="rId24"/>
      <p:boldItalic r:id="rId25"/>
    </p:embeddedFont>
    <p:embeddedFont>
      <p:font typeface="Bebas Neue" panose="020B0606020202050201" pitchFamily="34" charset="77"/>
      <p:regular r:id="rId26"/>
    </p:embeddedFont>
    <p:embeddedFont>
      <p:font typeface="Figtree" pitchFamily="2" charset="0"/>
      <p:regular r:id="rId27"/>
      <p:bold r:id="rId28"/>
      <p:italic r:id="rId29"/>
      <p:boldItalic r:id="rId30"/>
    </p:embeddedFont>
    <p:embeddedFont>
      <p:font typeface="Nunito Light" panose="020F0302020204030204" pitchFamily="34" charset="0"/>
      <p:regular r:id="rId31"/>
      <p: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F5E2E5-F345-4CEA-BD8B-590DE14F361C}">
  <a:tblStyle styleId="{8BF5E2E5-F345-4CEA-BD8B-590DE14F36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35"/>
    <p:restoredTop sz="94740"/>
  </p:normalViewPr>
  <p:slideViewPr>
    <p:cSldViewPr snapToGrid="0">
      <p:cViewPr varScale="1">
        <p:scale>
          <a:sx n="208" d="100"/>
          <a:sy n="208" d="100"/>
        </p:scale>
        <p:origin x="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2859F1D5-5C3E-BC52-9801-C49D1A7A1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A5AD552F-7D29-9830-B9B1-DD4D6ABFFE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2CF0AEEE-2ACE-8642-12C0-C867178BB1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3770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E6E58B63-D303-5A0D-6EEF-9EAA22B83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DFF2E631-10AA-1400-2A94-8600FD2580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AEDE298A-740D-3C63-9AFB-FFF3F169BE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76112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A2C618E2-B177-8639-AAA1-B58BF5464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31007ba2_0_208:notes">
            <a:extLst>
              <a:ext uri="{FF2B5EF4-FFF2-40B4-BE49-F238E27FC236}">
                <a16:creationId xmlns:a16="http://schemas.microsoft.com/office/drawing/2014/main" id="{C2D90CCA-9DC2-9625-9128-1BDF5B74D7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31007ba2_0_208:notes">
            <a:extLst>
              <a:ext uri="{FF2B5EF4-FFF2-40B4-BE49-F238E27FC236}">
                <a16:creationId xmlns:a16="http://schemas.microsoft.com/office/drawing/2014/main" id="{6B645087-985C-8EE1-872C-B0DD0A5EEF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3787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>
          <a:extLst>
            <a:ext uri="{FF2B5EF4-FFF2-40B4-BE49-F238E27FC236}">
              <a16:creationId xmlns:a16="http://schemas.microsoft.com/office/drawing/2014/main" id="{8A284425-76E5-BC23-188F-02323D7C0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2641a40177_0_238:notes">
            <a:extLst>
              <a:ext uri="{FF2B5EF4-FFF2-40B4-BE49-F238E27FC236}">
                <a16:creationId xmlns:a16="http://schemas.microsoft.com/office/drawing/2014/main" id="{9025914E-51B0-DF41-B494-A69D41D625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2641a40177_0_238:notes">
            <a:extLst>
              <a:ext uri="{FF2B5EF4-FFF2-40B4-BE49-F238E27FC236}">
                <a16:creationId xmlns:a16="http://schemas.microsoft.com/office/drawing/2014/main" id="{6757FEBE-5CAE-682B-EDD1-4E7D393748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95537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AB2AC499-6240-D22F-0F6F-634CCD728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18C05C21-A1CB-A23F-14D9-D6C78C87BB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C778FC09-4101-283F-C847-B38A5F6101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03468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>
          <a:extLst>
            <a:ext uri="{FF2B5EF4-FFF2-40B4-BE49-F238E27FC236}">
              <a16:creationId xmlns:a16="http://schemas.microsoft.com/office/drawing/2014/main" id="{84FA7D05-20CD-2BCB-6C21-D8C5F3B4D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4dda1946d_6_322:notes">
            <a:extLst>
              <a:ext uri="{FF2B5EF4-FFF2-40B4-BE49-F238E27FC236}">
                <a16:creationId xmlns:a16="http://schemas.microsoft.com/office/drawing/2014/main" id="{2E8C60B4-845C-F914-2222-8E7F7FBD11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4dda1946d_6_322:notes">
            <a:extLst>
              <a:ext uri="{FF2B5EF4-FFF2-40B4-BE49-F238E27FC236}">
                <a16:creationId xmlns:a16="http://schemas.microsoft.com/office/drawing/2014/main" id="{2504C5D2-990E-A849-0BA8-07D5CBA879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712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A40EE1E9-334F-F728-53F0-1FB7DE462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992DCF0E-A3AC-248B-E77B-64E9C0AD5C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47B615A8-0CEA-C28C-29ED-CA95E40C5E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1494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>
          <a:extLst>
            <a:ext uri="{FF2B5EF4-FFF2-40B4-BE49-F238E27FC236}">
              <a16:creationId xmlns:a16="http://schemas.microsoft.com/office/drawing/2014/main" id="{AE82E29B-AC5C-8EC3-1E63-BEFE2C342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2641a40177_0_218:notes">
            <a:extLst>
              <a:ext uri="{FF2B5EF4-FFF2-40B4-BE49-F238E27FC236}">
                <a16:creationId xmlns:a16="http://schemas.microsoft.com/office/drawing/2014/main" id="{F17E8404-D3C7-D3DC-3F77-28E8298D6E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2641a40177_0_218:notes">
            <a:extLst>
              <a:ext uri="{FF2B5EF4-FFF2-40B4-BE49-F238E27FC236}">
                <a16:creationId xmlns:a16="http://schemas.microsoft.com/office/drawing/2014/main" id="{50CC41FB-8FB6-600B-107A-EE3F061B3E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0940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C91BB1ED-C9EB-41C6-ADCE-AB26BA05D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27E8141E-FBF7-F103-F289-63332803A8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61EC29B0-9A35-3D5D-D345-DB01C88908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6390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2641a40177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2641a40177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1230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293150" y="2058250"/>
            <a:ext cx="51375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724975" y="3962626"/>
            <a:ext cx="4705800" cy="6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818400" y="1355773"/>
            <a:ext cx="738000" cy="738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3" hasCustomPrompt="1"/>
          </p:nvPr>
        </p:nvSpPr>
        <p:spPr>
          <a:xfrm>
            <a:off x="818400" y="2865402"/>
            <a:ext cx="738000" cy="738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4" hasCustomPrompt="1"/>
          </p:nvPr>
        </p:nvSpPr>
        <p:spPr>
          <a:xfrm>
            <a:off x="3517675" y="1355773"/>
            <a:ext cx="738000" cy="738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5" hasCustomPrompt="1"/>
          </p:nvPr>
        </p:nvSpPr>
        <p:spPr>
          <a:xfrm>
            <a:off x="3517675" y="2865402"/>
            <a:ext cx="738000" cy="738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6" hasCustomPrompt="1"/>
          </p:nvPr>
        </p:nvSpPr>
        <p:spPr>
          <a:xfrm>
            <a:off x="6216950" y="1355773"/>
            <a:ext cx="738000" cy="738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7" hasCustomPrompt="1"/>
          </p:nvPr>
        </p:nvSpPr>
        <p:spPr>
          <a:xfrm>
            <a:off x="6216950" y="2865402"/>
            <a:ext cx="738000" cy="738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720000" y="2168913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8"/>
          </p:nvPr>
        </p:nvSpPr>
        <p:spPr>
          <a:xfrm>
            <a:off x="3419275" y="2168913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9"/>
          </p:nvPr>
        </p:nvSpPr>
        <p:spPr>
          <a:xfrm>
            <a:off x="6118550" y="2168913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3"/>
          </p:nvPr>
        </p:nvSpPr>
        <p:spPr>
          <a:xfrm>
            <a:off x="720000" y="3678650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4"/>
          </p:nvPr>
        </p:nvSpPr>
        <p:spPr>
          <a:xfrm>
            <a:off x="3419275" y="3678650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5"/>
          </p:nvPr>
        </p:nvSpPr>
        <p:spPr>
          <a:xfrm>
            <a:off x="6118550" y="3678650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/>
          <p:nvPr/>
        </p:nvSpPr>
        <p:spPr>
          <a:xfrm rot="5400000">
            <a:off x="4303725" y="295175"/>
            <a:ext cx="544500" cy="9152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/>
          <p:cNvSpPr/>
          <p:nvPr/>
        </p:nvSpPr>
        <p:spPr>
          <a:xfrm rot="10800000">
            <a:off x="119975" y="-228600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/>
          <p:nvPr/>
        </p:nvSpPr>
        <p:spPr>
          <a:xfrm>
            <a:off x="8163900" y="2420089"/>
            <a:ext cx="980100" cy="980100"/>
          </a:xfrm>
          <a:prstGeom prst="mathPlus">
            <a:avLst>
              <a:gd name="adj1" fmla="val 2352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1"/>
          </p:nvPr>
        </p:nvSpPr>
        <p:spPr>
          <a:xfrm>
            <a:off x="937625" y="2732225"/>
            <a:ext cx="2175300" cy="16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subTitle" idx="2"/>
          </p:nvPr>
        </p:nvSpPr>
        <p:spPr>
          <a:xfrm>
            <a:off x="3484347" y="2732225"/>
            <a:ext cx="2175300" cy="16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3"/>
          </p:nvPr>
        </p:nvSpPr>
        <p:spPr>
          <a:xfrm>
            <a:off x="6031075" y="2732225"/>
            <a:ext cx="2175300" cy="16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4"/>
          </p:nvPr>
        </p:nvSpPr>
        <p:spPr>
          <a:xfrm>
            <a:off x="937625" y="225731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5"/>
          </p:nvPr>
        </p:nvSpPr>
        <p:spPr>
          <a:xfrm>
            <a:off x="3484350" y="225731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6"/>
          </p:nvPr>
        </p:nvSpPr>
        <p:spPr>
          <a:xfrm>
            <a:off x="6031075" y="225731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/>
          <p:nvPr/>
        </p:nvSpPr>
        <p:spPr>
          <a:xfrm rot="5400000">
            <a:off x="4303725" y="295175"/>
            <a:ext cx="544500" cy="9152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119977" y="4238072"/>
            <a:ext cx="729300" cy="72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7"/>
          <p:cNvSpPr/>
          <p:nvPr/>
        </p:nvSpPr>
        <p:spPr>
          <a:xfrm rot="-5400000" flipH="1">
            <a:off x="8430775" y="77700"/>
            <a:ext cx="644100" cy="6441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1"/>
          </p:nvPr>
        </p:nvSpPr>
        <p:spPr>
          <a:xfrm>
            <a:off x="720000" y="1710157"/>
            <a:ext cx="2129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subTitle" idx="2"/>
          </p:nvPr>
        </p:nvSpPr>
        <p:spPr>
          <a:xfrm>
            <a:off x="3507450" y="1710157"/>
            <a:ext cx="2129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3"/>
          </p:nvPr>
        </p:nvSpPr>
        <p:spPr>
          <a:xfrm>
            <a:off x="720000" y="3361451"/>
            <a:ext cx="2129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4"/>
          </p:nvPr>
        </p:nvSpPr>
        <p:spPr>
          <a:xfrm>
            <a:off x="3507450" y="3361451"/>
            <a:ext cx="2129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5"/>
          </p:nvPr>
        </p:nvSpPr>
        <p:spPr>
          <a:xfrm>
            <a:off x="6294900" y="1710157"/>
            <a:ext cx="2129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6"/>
          </p:nvPr>
        </p:nvSpPr>
        <p:spPr>
          <a:xfrm>
            <a:off x="6294900" y="3361451"/>
            <a:ext cx="2129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7"/>
          </p:nvPr>
        </p:nvSpPr>
        <p:spPr>
          <a:xfrm>
            <a:off x="720000" y="1315050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8"/>
          </p:nvPr>
        </p:nvSpPr>
        <p:spPr>
          <a:xfrm>
            <a:off x="3507450" y="1315050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9"/>
          </p:nvPr>
        </p:nvSpPr>
        <p:spPr>
          <a:xfrm>
            <a:off x="6294900" y="1315050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13"/>
          </p:nvPr>
        </p:nvSpPr>
        <p:spPr>
          <a:xfrm>
            <a:off x="720000" y="2965923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14"/>
          </p:nvPr>
        </p:nvSpPr>
        <p:spPr>
          <a:xfrm>
            <a:off x="3507450" y="2965923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15"/>
          </p:nvPr>
        </p:nvSpPr>
        <p:spPr>
          <a:xfrm>
            <a:off x="6294900" y="2965923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8599500" y="0"/>
            <a:ext cx="5445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0"/>
          <p:cNvSpPr/>
          <p:nvPr/>
        </p:nvSpPr>
        <p:spPr>
          <a:xfrm rot="2700000">
            <a:off x="-81600" y="202965"/>
            <a:ext cx="980050" cy="980050"/>
          </a:xfrm>
          <a:prstGeom prst="mathPlus">
            <a:avLst>
              <a:gd name="adj1" fmla="val 2352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5679942" y="4328276"/>
            <a:ext cx="729300" cy="729300"/>
          </a:xfrm>
          <a:prstGeom prst="donut">
            <a:avLst>
              <a:gd name="adj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0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4"/>
          <p:cNvSpPr/>
          <p:nvPr/>
        </p:nvSpPr>
        <p:spPr>
          <a:xfrm rot="5400000">
            <a:off x="4415325" y="406625"/>
            <a:ext cx="321300" cy="915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185750" y="110300"/>
            <a:ext cx="644100" cy="644100"/>
          </a:xfrm>
          <a:prstGeom prst="flowChartDelay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/>
          <p:nvPr/>
        </p:nvSpPr>
        <p:spPr>
          <a:xfrm rot="5400000">
            <a:off x="4365800" y="-4358700"/>
            <a:ext cx="412500" cy="912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7"/>
          <p:cNvSpPr/>
          <p:nvPr/>
        </p:nvSpPr>
        <p:spPr>
          <a:xfrm rot="5400000">
            <a:off x="4369325" y="414150"/>
            <a:ext cx="412500" cy="911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7"/>
          <p:cNvSpPr/>
          <p:nvPr/>
        </p:nvSpPr>
        <p:spPr>
          <a:xfrm>
            <a:off x="0" y="0"/>
            <a:ext cx="412500" cy="517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7"/>
          <p:cNvSpPr/>
          <p:nvPr/>
        </p:nvSpPr>
        <p:spPr>
          <a:xfrm>
            <a:off x="8731500" y="0"/>
            <a:ext cx="412500" cy="5178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/>
          <p:nvPr/>
        </p:nvSpPr>
        <p:spPr>
          <a:xfrm>
            <a:off x="0" y="0"/>
            <a:ext cx="713100" cy="53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8"/>
          <p:cNvSpPr/>
          <p:nvPr/>
        </p:nvSpPr>
        <p:spPr>
          <a:xfrm>
            <a:off x="0" y="4604000"/>
            <a:ext cx="713100" cy="539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8"/>
          <p:cNvSpPr/>
          <p:nvPr/>
        </p:nvSpPr>
        <p:spPr>
          <a:xfrm>
            <a:off x="8430775" y="0"/>
            <a:ext cx="713100" cy="53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8"/>
          <p:cNvSpPr/>
          <p:nvPr/>
        </p:nvSpPr>
        <p:spPr>
          <a:xfrm>
            <a:off x="8430775" y="4604000"/>
            <a:ext cx="713100" cy="539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6361650" y="-100"/>
            <a:ext cx="27822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1350" y="2376200"/>
            <a:ext cx="29421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996250" y="831575"/>
            <a:ext cx="9009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-6550"/>
            <a:ext cx="9144000" cy="15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063351"/>
            <a:ext cx="7704000" cy="4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 rot="2700000">
            <a:off x="-58620" y="293890"/>
            <a:ext cx="980050" cy="980050"/>
          </a:xfrm>
          <a:prstGeom prst="mathPlus">
            <a:avLst>
              <a:gd name="adj1" fmla="val 2352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8142317" y="4239350"/>
            <a:ext cx="729300" cy="729300"/>
          </a:xfrm>
          <a:prstGeom prst="donut">
            <a:avLst>
              <a:gd name="adj" fmla="val 25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715375" y="445025"/>
            <a:ext cx="67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4923249" y="2802750"/>
            <a:ext cx="2505600" cy="15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1715375" y="2802750"/>
            <a:ext cx="2505600" cy="15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1715375" y="2301578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4923250" y="2301578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-7075" y="0"/>
            <a:ext cx="1195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-6550" y="-6550"/>
            <a:ext cx="719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811975" y="11373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811975" y="1796400"/>
            <a:ext cx="4294800" cy="20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>
            <a:spLocks noGrp="1"/>
          </p:cNvSpPr>
          <p:nvPr>
            <p:ph type="pic" idx="2"/>
          </p:nvPr>
        </p:nvSpPr>
        <p:spPr>
          <a:xfrm>
            <a:off x="5643775" y="-50"/>
            <a:ext cx="3500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7"/>
          <p:cNvSpPr/>
          <p:nvPr/>
        </p:nvSpPr>
        <p:spPr>
          <a:xfrm>
            <a:off x="0" y="4259875"/>
            <a:ext cx="5648700" cy="883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/>
          <p:nvPr/>
        </p:nvSpPr>
        <p:spPr>
          <a:xfrm>
            <a:off x="0" y="0"/>
            <a:ext cx="685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8"/>
          <p:cNvSpPr/>
          <p:nvPr/>
        </p:nvSpPr>
        <p:spPr>
          <a:xfrm>
            <a:off x="8458800" y="0"/>
            <a:ext cx="685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3557875" y="12540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3557875" y="32184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/>
          <p:nvPr/>
        </p:nvSpPr>
        <p:spPr>
          <a:xfrm>
            <a:off x="0" y="0"/>
            <a:ext cx="17967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vo"/>
              <a:buNone/>
              <a:defRPr sz="3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vo"/>
              <a:buNone/>
              <a:defRPr sz="3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vo"/>
              <a:buNone/>
              <a:defRPr sz="3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vo"/>
              <a:buNone/>
              <a:defRPr sz="3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vo"/>
              <a:buNone/>
              <a:defRPr sz="3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vo"/>
              <a:buNone/>
              <a:defRPr sz="3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vo"/>
              <a:buNone/>
              <a:defRPr sz="3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vo"/>
              <a:buNone/>
              <a:defRPr sz="3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vo"/>
              <a:buNone/>
              <a:defRPr sz="30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●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○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■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●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○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■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●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gtree"/>
              <a:buChar char="○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Figtree"/>
              <a:buChar char="■"/>
              <a:defRPr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3" r:id="rId12"/>
    <p:sldLayoutId id="2147483666" r:id="rId13"/>
    <p:sldLayoutId id="2147483670" r:id="rId14"/>
    <p:sldLayoutId id="2147483673" r:id="rId15"/>
    <p:sldLayoutId id="2147483674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t.me/wok_hey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t.me/wok_hey_bo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>
            <a:spLocks noGrp="1"/>
          </p:cNvSpPr>
          <p:nvPr>
            <p:ph type="ctrTitle"/>
          </p:nvPr>
        </p:nvSpPr>
        <p:spPr>
          <a:xfrm>
            <a:off x="3293150" y="2058250"/>
            <a:ext cx="51375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100" noProof="0" dirty="0"/>
              <a:t>Wok Hey Bot</a:t>
            </a:r>
          </a:p>
        </p:txBody>
      </p:sp>
      <p:sp>
        <p:nvSpPr>
          <p:cNvPr id="181" name="Google Shape;181;p32"/>
          <p:cNvSpPr txBox="1">
            <a:spLocks noGrp="1"/>
          </p:cNvSpPr>
          <p:nvPr>
            <p:ph type="subTitle" idx="1"/>
          </p:nvPr>
        </p:nvSpPr>
        <p:spPr>
          <a:xfrm>
            <a:off x="3724975" y="3962626"/>
            <a:ext cx="4705800" cy="8403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Sng Tian Hao, Keith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1273381F</a:t>
            </a:r>
            <a:endParaRPr lang="en-GB" noProof="0" dirty="0">
              <a:hlinkClick r:id="rId3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>
                <a:hlinkClick r:id="rId3"/>
              </a:rPr>
              <a:t>t.me/wok_hey_bot</a:t>
            </a:r>
            <a:endParaRPr lang="en-GB" noProof="0" dirty="0"/>
          </a:p>
        </p:txBody>
      </p:sp>
      <p:sp>
        <p:nvSpPr>
          <p:cNvPr id="182" name="Google Shape;182;p32"/>
          <p:cNvSpPr/>
          <p:nvPr/>
        </p:nvSpPr>
        <p:spPr>
          <a:xfrm>
            <a:off x="2519105" y="4043106"/>
            <a:ext cx="759900" cy="759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183" name="Google Shape;183;p32"/>
          <p:cNvSpPr/>
          <p:nvPr/>
        </p:nvSpPr>
        <p:spPr>
          <a:xfrm rot="2700000">
            <a:off x="292983" y="2294809"/>
            <a:ext cx="644033" cy="64403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184" name="Google Shape;184;p32"/>
          <p:cNvSpPr/>
          <p:nvPr/>
        </p:nvSpPr>
        <p:spPr>
          <a:xfrm>
            <a:off x="7569226" y="149050"/>
            <a:ext cx="780900" cy="780900"/>
          </a:xfrm>
          <a:prstGeom prst="donut">
            <a:avLst>
              <a:gd name="adj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185" name="Google Shape;185;p32"/>
          <p:cNvSpPr/>
          <p:nvPr/>
        </p:nvSpPr>
        <p:spPr>
          <a:xfrm>
            <a:off x="1927775" y="609650"/>
            <a:ext cx="715800" cy="715800"/>
          </a:xfrm>
          <a:prstGeom prst="flowChartDelay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BC69C86C-2EF2-5567-0D35-DB87F4C8A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218" y="4107028"/>
            <a:ext cx="1926665" cy="55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Brown Mushroom">
            <a:extLst>
              <a:ext uri="{FF2B5EF4-FFF2-40B4-BE49-F238E27FC236}">
                <a16:creationId xmlns:a16="http://schemas.microsoft.com/office/drawing/2014/main" id="{D7E3EE8D-5304-0E83-878A-90FD78AEE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5589" y="3008082"/>
            <a:ext cx="1066931" cy="66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E128946B-3436-87E4-0D00-73CBD3F94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>
            <a:extLst>
              <a:ext uri="{FF2B5EF4-FFF2-40B4-BE49-F238E27FC236}">
                <a16:creationId xmlns:a16="http://schemas.microsoft.com/office/drawing/2014/main" id="{93724924-69C8-0BA2-F3D4-C0123E4134DA}"/>
              </a:ext>
            </a:extLst>
          </p:cNvPr>
          <p:cNvSpPr/>
          <p:nvPr/>
        </p:nvSpPr>
        <p:spPr>
          <a:xfrm>
            <a:off x="721350" y="0"/>
            <a:ext cx="1450800" cy="183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6" name="Google Shape;226;p36">
            <a:extLst>
              <a:ext uri="{FF2B5EF4-FFF2-40B4-BE49-F238E27FC236}">
                <a16:creationId xmlns:a16="http://schemas.microsoft.com/office/drawing/2014/main" id="{3839D5A9-A502-7ABB-9143-D1C3C90893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1350" y="2376200"/>
            <a:ext cx="29421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Entities &amp; Parameters</a:t>
            </a:r>
          </a:p>
        </p:txBody>
      </p:sp>
      <p:sp>
        <p:nvSpPr>
          <p:cNvPr id="227" name="Google Shape;227;p36">
            <a:extLst>
              <a:ext uri="{FF2B5EF4-FFF2-40B4-BE49-F238E27FC236}">
                <a16:creationId xmlns:a16="http://schemas.microsoft.com/office/drawing/2014/main" id="{0C53C7F1-7AC6-4E22-EE96-A2209630926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96250" y="831575"/>
            <a:ext cx="90955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04</a:t>
            </a:r>
          </a:p>
        </p:txBody>
      </p:sp>
      <p:sp>
        <p:nvSpPr>
          <p:cNvPr id="228" name="Google Shape;228;p36">
            <a:extLst>
              <a:ext uri="{FF2B5EF4-FFF2-40B4-BE49-F238E27FC236}">
                <a16:creationId xmlns:a16="http://schemas.microsoft.com/office/drawing/2014/main" id="{DDA76978-F6E6-DACC-FD10-5E99C8835E9E}"/>
              </a:ext>
            </a:extLst>
          </p:cNvPr>
          <p:cNvSpPr/>
          <p:nvPr/>
        </p:nvSpPr>
        <p:spPr>
          <a:xfrm>
            <a:off x="7604618" y="1894975"/>
            <a:ext cx="744900" cy="644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9" name="Google Shape;229;p36">
            <a:extLst>
              <a:ext uri="{FF2B5EF4-FFF2-40B4-BE49-F238E27FC236}">
                <a16:creationId xmlns:a16="http://schemas.microsoft.com/office/drawing/2014/main" id="{C38AB5BF-A895-A7E7-21F2-5C473FC50E40}"/>
              </a:ext>
            </a:extLst>
          </p:cNvPr>
          <p:cNvSpPr/>
          <p:nvPr/>
        </p:nvSpPr>
        <p:spPr>
          <a:xfrm rot="2700000">
            <a:off x="6619000" y="3632265"/>
            <a:ext cx="980050" cy="98005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30" name="Google Shape;230;p36">
            <a:extLst>
              <a:ext uri="{FF2B5EF4-FFF2-40B4-BE49-F238E27FC236}">
                <a16:creationId xmlns:a16="http://schemas.microsoft.com/office/drawing/2014/main" id="{357C30EF-9A1D-8415-BABE-D2C058F307CB}"/>
              </a:ext>
            </a:extLst>
          </p:cNvPr>
          <p:cNvSpPr/>
          <p:nvPr/>
        </p:nvSpPr>
        <p:spPr>
          <a:xfrm rot="10800000">
            <a:off x="5990700" y="831575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54863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Entities</a:t>
            </a:r>
          </a:p>
        </p:txBody>
      </p:sp>
      <p:sp>
        <p:nvSpPr>
          <p:cNvPr id="333" name="Google Shape;333;p40"/>
          <p:cNvSpPr txBox="1">
            <a:spLocks noGrp="1"/>
          </p:cNvSpPr>
          <p:nvPr>
            <p:ph type="subTitle" idx="1"/>
          </p:nvPr>
        </p:nvSpPr>
        <p:spPr>
          <a:xfrm>
            <a:off x="720000" y="1710157"/>
            <a:ext cx="2129100" cy="1191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Carbohydrate of choice for orders: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Egg fried rice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Stir-fried </a:t>
            </a:r>
            <a:r>
              <a:rPr lang="en-GB" dirty="0" err="1"/>
              <a:t>udon</a:t>
            </a:r>
            <a:endParaRPr lang="en-GB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Stir-fried ramen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…</a:t>
            </a:r>
            <a:endParaRPr lang="en-GB" noProof="0" dirty="0"/>
          </a:p>
        </p:txBody>
      </p:sp>
      <p:sp>
        <p:nvSpPr>
          <p:cNvPr id="334" name="Google Shape;334;p40"/>
          <p:cNvSpPr txBox="1">
            <a:spLocks noGrp="1"/>
          </p:cNvSpPr>
          <p:nvPr>
            <p:ph type="subTitle" idx="2"/>
          </p:nvPr>
        </p:nvSpPr>
        <p:spPr>
          <a:xfrm>
            <a:off x="3507450" y="1710157"/>
            <a:ext cx="21291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Protein of choice for orders: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Grilled chicken</a:t>
            </a:r>
            <a:endParaRPr lang="en-GB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Braised beef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Seasoned prawns</a:t>
            </a:r>
            <a:endParaRPr lang="en-GB" noProof="0" dirty="0"/>
          </a:p>
        </p:txBody>
      </p:sp>
      <p:sp>
        <p:nvSpPr>
          <p:cNvPr id="335" name="Google Shape;335;p40"/>
          <p:cNvSpPr txBox="1">
            <a:spLocks noGrp="1"/>
          </p:cNvSpPr>
          <p:nvPr>
            <p:ph type="subTitle" idx="3"/>
          </p:nvPr>
        </p:nvSpPr>
        <p:spPr>
          <a:xfrm>
            <a:off x="720000" y="3419205"/>
            <a:ext cx="2129100" cy="12792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Optional </a:t>
            </a:r>
            <a:r>
              <a:rPr lang="en-GB" dirty="0"/>
              <a:t>chilli add-on (with spice level) for orders: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Chilli</a:t>
            </a:r>
            <a:endParaRPr lang="en-GB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No </a:t>
            </a:r>
            <a:r>
              <a:rPr lang="en-GB" dirty="0"/>
              <a:t>chilli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Mild chilli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Spicy chilli</a:t>
            </a:r>
          </a:p>
        </p:txBody>
      </p:sp>
      <p:sp>
        <p:nvSpPr>
          <p:cNvPr id="336" name="Google Shape;336;p40"/>
          <p:cNvSpPr txBox="1">
            <a:spLocks noGrp="1"/>
          </p:cNvSpPr>
          <p:nvPr>
            <p:ph type="subTitle" idx="4"/>
          </p:nvPr>
        </p:nvSpPr>
        <p:spPr>
          <a:xfrm>
            <a:off x="3507450" y="3419204"/>
            <a:ext cx="2129100" cy="1313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List of Wok Hey store locations for self-collection: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AMK Hub</a:t>
            </a:r>
            <a:endParaRPr lang="en-GB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Bugis Junction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Causeway Point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…</a:t>
            </a:r>
            <a:endParaRPr lang="en-GB" noProof="0" dirty="0"/>
          </a:p>
        </p:txBody>
      </p:sp>
      <p:sp>
        <p:nvSpPr>
          <p:cNvPr id="337" name="Google Shape;337;p40"/>
          <p:cNvSpPr txBox="1">
            <a:spLocks noGrp="1"/>
          </p:cNvSpPr>
          <p:nvPr>
            <p:ph type="subTitle" idx="7"/>
          </p:nvPr>
        </p:nvSpPr>
        <p:spPr>
          <a:xfrm>
            <a:off x="720000" y="1315050"/>
            <a:ext cx="2249394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Carbohydrate</a:t>
            </a:r>
          </a:p>
        </p:txBody>
      </p:sp>
      <p:sp>
        <p:nvSpPr>
          <p:cNvPr id="338" name="Google Shape;338;p40"/>
          <p:cNvSpPr txBox="1">
            <a:spLocks noGrp="1"/>
          </p:cNvSpPr>
          <p:nvPr>
            <p:ph type="subTitle" idx="8"/>
          </p:nvPr>
        </p:nvSpPr>
        <p:spPr>
          <a:xfrm>
            <a:off x="3507450" y="1315050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Protein</a:t>
            </a:r>
          </a:p>
        </p:txBody>
      </p:sp>
      <p:sp>
        <p:nvSpPr>
          <p:cNvPr id="339" name="Google Shape;339;p40"/>
          <p:cNvSpPr txBox="1">
            <a:spLocks noGrp="1"/>
          </p:cNvSpPr>
          <p:nvPr>
            <p:ph type="subTitle" idx="9"/>
          </p:nvPr>
        </p:nvSpPr>
        <p:spPr>
          <a:xfrm>
            <a:off x="6294900" y="1315050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Toppings</a:t>
            </a:r>
          </a:p>
        </p:txBody>
      </p:sp>
      <p:sp>
        <p:nvSpPr>
          <p:cNvPr id="340" name="Google Shape;340;p40"/>
          <p:cNvSpPr txBox="1">
            <a:spLocks noGrp="1"/>
          </p:cNvSpPr>
          <p:nvPr>
            <p:ph type="subTitle" idx="5"/>
          </p:nvPr>
        </p:nvSpPr>
        <p:spPr>
          <a:xfrm>
            <a:off x="6294900" y="1710156"/>
            <a:ext cx="2129100" cy="11918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Toppings of choice for orders: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Tobiko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Sous vide egg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Broccoli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…</a:t>
            </a:r>
          </a:p>
        </p:txBody>
      </p:sp>
      <p:sp>
        <p:nvSpPr>
          <p:cNvPr id="341" name="Google Shape;341;p40"/>
          <p:cNvSpPr txBox="1">
            <a:spLocks noGrp="1"/>
          </p:cNvSpPr>
          <p:nvPr>
            <p:ph type="subTitle" idx="6"/>
          </p:nvPr>
        </p:nvSpPr>
        <p:spPr>
          <a:xfrm>
            <a:off x="6294900" y="3419204"/>
            <a:ext cx="2129100" cy="12792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Nearest MRT station to locate user for delivery: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Ang Mo Kio</a:t>
            </a:r>
            <a:endParaRPr lang="en-GB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Bishan</a:t>
            </a:r>
            <a:endParaRPr lang="en-GB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Bukit Panjang</a:t>
            </a:r>
            <a:endParaRPr lang="en-GB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noProof="0" dirty="0"/>
              <a:t>…</a:t>
            </a:r>
          </a:p>
        </p:txBody>
      </p:sp>
      <p:sp>
        <p:nvSpPr>
          <p:cNvPr id="342" name="Google Shape;342;p40"/>
          <p:cNvSpPr txBox="1">
            <a:spLocks noGrp="1"/>
          </p:cNvSpPr>
          <p:nvPr>
            <p:ph type="subTitle" idx="13"/>
          </p:nvPr>
        </p:nvSpPr>
        <p:spPr>
          <a:xfrm>
            <a:off x="720000" y="3023677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Chilli</a:t>
            </a:r>
          </a:p>
        </p:txBody>
      </p:sp>
      <p:sp>
        <p:nvSpPr>
          <p:cNvPr id="343" name="Google Shape;343;p40"/>
          <p:cNvSpPr txBox="1">
            <a:spLocks noGrp="1"/>
          </p:cNvSpPr>
          <p:nvPr>
            <p:ph type="subTitle" idx="14"/>
          </p:nvPr>
        </p:nvSpPr>
        <p:spPr>
          <a:xfrm>
            <a:off x="3507449" y="3023677"/>
            <a:ext cx="2522777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Store Locations</a:t>
            </a:r>
          </a:p>
        </p:txBody>
      </p:sp>
      <p:sp>
        <p:nvSpPr>
          <p:cNvPr id="344" name="Google Shape;344;p40"/>
          <p:cNvSpPr txBox="1">
            <a:spLocks noGrp="1"/>
          </p:cNvSpPr>
          <p:nvPr>
            <p:ph type="subTitle" idx="15"/>
          </p:nvPr>
        </p:nvSpPr>
        <p:spPr>
          <a:xfrm>
            <a:off x="6294900" y="3023677"/>
            <a:ext cx="2129100" cy="46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Location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subTitle" idx="4"/>
          </p:nvPr>
        </p:nvSpPr>
        <p:spPr>
          <a:xfrm>
            <a:off x="4923250" y="2301578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Address</a:t>
            </a:r>
          </a:p>
        </p:txBody>
      </p:sp>
      <p:sp>
        <p:nvSpPr>
          <p:cNvPr id="236" name="Google Shape;236;p37"/>
          <p:cNvSpPr txBox="1">
            <a:spLocks noGrp="1"/>
          </p:cNvSpPr>
          <p:nvPr>
            <p:ph type="title"/>
          </p:nvPr>
        </p:nvSpPr>
        <p:spPr>
          <a:xfrm>
            <a:off x="1715375" y="445025"/>
            <a:ext cx="670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Parameters</a:t>
            </a:r>
          </a:p>
        </p:txBody>
      </p:sp>
      <p:sp>
        <p:nvSpPr>
          <p:cNvPr id="237" name="Google Shape;237;p37"/>
          <p:cNvSpPr txBox="1">
            <a:spLocks noGrp="1"/>
          </p:cNvSpPr>
          <p:nvPr>
            <p:ph type="subTitle" idx="1"/>
          </p:nvPr>
        </p:nvSpPr>
        <p:spPr>
          <a:xfrm>
            <a:off x="4923249" y="2802750"/>
            <a:ext cx="2505600" cy="15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Full address of user for delivery, complete with block number, street name, unit number, and postal code</a:t>
            </a:r>
            <a:endParaRPr lang="en-GB" noProof="0" dirty="0"/>
          </a:p>
        </p:txBody>
      </p:sp>
      <p:sp>
        <p:nvSpPr>
          <p:cNvPr id="238" name="Google Shape;238;p37"/>
          <p:cNvSpPr txBox="1">
            <a:spLocks noGrp="1"/>
          </p:cNvSpPr>
          <p:nvPr>
            <p:ph type="subTitle" idx="2"/>
          </p:nvPr>
        </p:nvSpPr>
        <p:spPr>
          <a:xfrm>
            <a:off x="1715375" y="2802750"/>
            <a:ext cx="2334987" cy="15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Name of user for bot to address in replies to make conversation more personal</a:t>
            </a:r>
          </a:p>
        </p:txBody>
      </p:sp>
      <p:sp>
        <p:nvSpPr>
          <p:cNvPr id="239" name="Google Shape;239;p37"/>
          <p:cNvSpPr txBox="1">
            <a:spLocks noGrp="1"/>
          </p:cNvSpPr>
          <p:nvPr>
            <p:ph type="subTitle" idx="3"/>
          </p:nvPr>
        </p:nvSpPr>
        <p:spPr>
          <a:xfrm>
            <a:off x="1715375" y="2301578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Name</a:t>
            </a:r>
          </a:p>
        </p:txBody>
      </p:sp>
      <p:sp>
        <p:nvSpPr>
          <p:cNvPr id="240" name="Google Shape;240;p37"/>
          <p:cNvSpPr/>
          <p:nvPr/>
        </p:nvSpPr>
        <p:spPr>
          <a:xfrm rot="2700000">
            <a:off x="8108747" y="4281984"/>
            <a:ext cx="644033" cy="6440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41" name="Google Shape;241;p37"/>
          <p:cNvSpPr/>
          <p:nvPr/>
        </p:nvSpPr>
        <p:spPr>
          <a:xfrm>
            <a:off x="916575" y="4480875"/>
            <a:ext cx="791100" cy="22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42" name="Google Shape;242;p37"/>
          <p:cNvSpPr/>
          <p:nvPr/>
        </p:nvSpPr>
        <p:spPr>
          <a:xfrm rot="-5400000">
            <a:off x="8110950" y="539500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43" name="Google Shape;243;p37"/>
          <p:cNvSpPr/>
          <p:nvPr/>
        </p:nvSpPr>
        <p:spPr>
          <a:xfrm rot="5400000">
            <a:off x="1799999" y="1459113"/>
            <a:ext cx="791100" cy="79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44" name="Google Shape;244;p37"/>
          <p:cNvSpPr/>
          <p:nvPr/>
        </p:nvSpPr>
        <p:spPr>
          <a:xfrm rot="5400000">
            <a:off x="5005724" y="1459113"/>
            <a:ext cx="791100" cy="79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grpSp>
        <p:nvGrpSpPr>
          <p:cNvPr id="245" name="Google Shape;245;p37"/>
          <p:cNvGrpSpPr/>
          <p:nvPr/>
        </p:nvGrpSpPr>
        <p:grpSpPr>
          <a:xfrm>
            <a:off x="5232563" y="1640958"/>
            <a:ext cx="337435" cy="427438"/>
            <a:chOff x="4403409" y="1684453"/>
            <a:chExt cx="348626" cy="441614"/>
          </a:xfrm>
        </p:grpSpPr>
        <p:sp>
          <p:nvSpPr>
            <p:cNvPr id="246" name="Google Shape;246;p37"/>
            <p:cNvSpPr/>
            <p:nvPr/>
          </p:nvSpPr>
          <p:spPr>
            <a:xfrm>
              <a:off x="4403409" y="2047334"/>
              <a:ext cx="251373" cy="78733"/>
            </a:xfrm>
            <a:custGeom>
              <a:avLst/>
              <a:gdLst/>
              <a:ahLst/>
              <a:cxnLst/>
              <a:rect l="l" t="t" r="r" b="b"/>
              <a:pathLst>
                <a:path w="9013" h="2823" extrusionOk="0">
                  <a:moveTo>
                    <a:pt x="542" y="1"/>
                  </a:moveTo>
                  <a:cubicBezTo>
                    <a:pt x="242" y="1"/>
                    <a:pt x="0" y="244"/>
                    <a:pt x="0" y="543"/>
                  </a:cubicBezTo>
                  <a:lnTo>
                    <a:pt x="0" y="2281"/>
                  </a:lnTo>
                  <a:cubicBezTo>
                    <a:pt x="0" y="2580"/>
                    <a:pt x="242" y="2823"/>
                    <a:pt x="542" y="2823"/>
                  </a:cubicBezTo>
                  <a:lnTo>
                    <a:pt x="8780" y="2823"/>
                  </a:lnTo>
                  <a:cubicBezTo>
                    <a:pt x="8909" y="2823"/>
                    <a:pt x="9013" y="2719"/>
                    <a:pt x="9013" y="2591"/>
                  </a:cubicBezTo>
                  <a:cubicBezTo>
                    <a:pt x="9013" y="2463"/>
                    <a:pt x="8909" y="2359"/>
                    <a:pt x="8780" y="2359"/>
                  </a:cubicBezTo>
                  <a:lnTo>
                    <a:pt x="542" y="2359"/>
                  </a:lnTo>
                  <a:cubicBezTo>
                    <a:pt x="499" y="2359"/>
                    <a:pt x="464" y="2323"/>
                    <a:pt x="464" y="2281"/>
                  </a:cubicBezTo>
                  <a:lnTo>
                    <a:pt x="464" y="543"/>
                  </a:lnTo>
                  <a:cubicBezTo>
                    <a:pt x="464" y="500"/>
                    <a:pt x="499" y="465"/>
                    <a:pt x="542" y="465"/>
                  </a:cubicBezTo>
                  <a:lnTo>
                    <a:pt x="1285" y="465"/>
                  </a:lnTo>
                  <a:cubicBezTo>
                    <a:pt x="1413" y="465"/>
                    <a:pt x="1517" y="361"/>
                    <a:pt x="1517" y="233"/>
                  </a:cubicBezTo>
                  <a:cubicBezTo>
                    <a:pt x="1517" y="105"/>
                    <a:pt x="1413" y="1"/>
                    <a:pt x="1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noProof="0" dirty="0"/>
            </a:p>
          </p:txBody>
        </p:sp>
        <p:sp>
          <p:nvSpPr>
            <p:cNvPr id="247" name="Google Shape;247;p37"/>
            <p:cNvSpPr/>
            <p:nvPr/>
          </p:nvSpPr>
          <p:spPr>
            <a:xfrm>
              <a:off x="4458660" y="1684453"/>
              <a:ext cx="293375" cy="441610"/>
            </a:xfrm>
            <a:custGeom>
              <a:avLst/>
              <a:gdLst/>
              <a:ahLst/>
              <a:cxnLst/>
              <a:rect l="l" t="t" r="r" b="b"/>
              <a:pathLst>
                <a:path w="10519" h="15834" extrusionOk="0">
                  <a:moveTo>
                    <a:pt x="4263" y="464"/>
                  </a:moveTo>
                  <a:cubicBezTo>
                    <a:pt x="4428" y="464"/>
                    <a:pt x="4563" y="600"/>
                    <a:pt x="4563" y="766"/>
                  </a:cubicBezTo>
                  <a:lnTo>
                    <a:pt x="4563" y="10932"/>
                  </a:lnTo>
                  <a:lnTo>
                    <a:pt x="3961" y="10932"/>
                  </a:lnTo>
                  <a:lnTo>
                    <a:pt x="3961" y="766"/>
                  </a:lnTo>
                  <a:lnTo>
                    <a:pt x="3962" y="766"/>
                  </a:lnTo>
                  <a:cubicBezTo>
                    <a:pt x="3962" y="600"/>
                    <a:pt x="4096" y="464"/>
                    <a:pt x="4263" y="464"/>
                  </a:cubicBezTo>
                  <a:close/>
                  <a:moveTo>
                    <a:pt x="4263" y="0"/>
                  </a:moveTo>
                  <a:cubicBezTo>
                    <a:pt x="3840" y="0"/>
                    <a:pt x="3497" y="344"/>
                    <a:pt x="3497" y="766"/>
                  </a:cubicBezTo>
                  <a:lnTo>
                    <a:pt x="3497" y="10932"/>
                  </a:lnTo>
                  <a:lnTo>
                    <a:pt x="1923" y="10932"/>
                  </a:lnTo>
                  <a:cubicBezTo>
                    <a:pt x="1625" y="10932"/>
                    <a:pt x="1381" y="11176"/>
                    <a:pt x="1381" y="11474"/>
                  </a:cubicBezTo>
                  <a:lnTo>
                    <a:pt x="1381" y="12934"/>
                  </a:lnTo>
                  <a:cubicBezTo>
                    <a:pt x="1381" y="12976"/>
                    <a:pt x="1346" y="13012"/>
                    <a:pt x="1303" y="13012"/>
                  </a:cubicBezTo>
                  <a:lnTo>
                    <a:pt x="234" y="13012"/>
                  </a:lnTo>
                  <a:cubicBezTo>
                    <a:pt x="105" y="13012"/>
                    <a:pt x="1" y="13116"/>
                    <a:pt x="1" y="13244"/>
                  </a:cubicBezTo>
                  <a:cubicBezTo>
                    <a:pt x="1" y="13372"/>
                    <a:pt x="105" y="13476"/>
                    <a:pt x="234" y="13476"/>
                  </a:cubicBezTo>
                  <a:lnTo>
                    <a:pt x="1303" y="13476"/>
                  </a:lnTo>
                  <a:cubicBezTo>
                    <a:pt x="1603" y="13476"/>
                    <a:pt x="1846" y="13233"/>
                    <a:pt x="1846" y="12934"/>
                  </a:cubicBezTo>
                  <a:lnTo>
                    <a:pt x="1846" y="11474"/>
                  </a:lnTo>
                  <a:cubicBezTo>
                    <a:pt x="1846" y="11432"/>
                    <a:pt x="1880" y="11397"/>
                    <a:pt x="1923" y="11397"/>
                  </a:cubicBezTo>
                  <a:lnTo>
                    <a:pt x="6602" y="11397"/>
                  </a:lnTo>
                  <a:cubicBezTo>
                    <a:pt x="6645" y="11397"/>
                    <a:pt x="6680" y="11432"/>
                    <a:pt x="6680" y="11474"/>
                  </a:cubicBezTo>
                  <a:lnTo>
                    <a:pt x="6680" y="12934"/>
                  </a:lnTo>
                  <a:cubicBezTo>
                    <a:pt x="6680" y="13233"/>
                    <a:pt x="6922" y="13476"/>
                    <a:pt x="7222" y="13476"/>
                  </a:cubicBezTo>
                  <a:lnTo>
                    <a:pt x="9964" y="13476"/>
                  </a:lnTo>
                  <a:cubicBezTo>
                    <a:pt x="10007" y="13476"/>
                    <a:pt x="10042" y="13511"/>
                    <a:pt x="10042" y="13554"/>
                  </a:cubicBezTo>
                  <a:lnTo>
                    <a:pt x="10042" y="15292"/>
                  </a:lnTo>
                  <a:cubicBezTo>
                    <a:pt x="10042" y="15334"/>
                    <a:pt x="10007" y="15370"/>
                    <a:pt x="9964" y="15370"/>
                  </a:cubicBezTo>
                  <a:lnTo>
                    <a:pt x="7729" y="15370"/>
                  </a:lnTo>
                  <a:cubicBezTo>
                    <a:pt x="7601" y="15370"/>
                    <a:pt x="7497" y="15474"/>
                    <a:pt x="7497" y="15602"/>
                  </a:cubicBezTo>
                  <a:cubicBezTo>
                    <a:pt x="7497" y="15730"/>
                    <a:pt x="7601" y="15834"/>
                    <a:pt x="7729" y="15834"/>
                  </a:cubicBezTo>
                  <a:lnTo>
                    <a:pt x="9964" y="15834"/>
                  </a:lnTo>
                  <a:cubicBezTo>
                    <a:pt x="10263" y="15834"/>
                    <a:pt x="10506" y="15591"/>
                    <a:pt x="10506" y="15292"/>
                  </a:cubicBezTo>
                  <a:lnTo>
                    <a:pt x="10506" y="13554"/>
                  </a:lnTo>
                  <a:cubicBezTo>
                    <a:pt x="10506" y="13254"/>
                    <a:pt x="10263" y="13012"/>
                    <a:pt x="9964" y="13012"/>
                  </a:cubicBezTo>
                  <a:lnTo>
                    <a:pt x="7222" y="13012"/>
                  </a:lnTo>
                  <a:cubicBezTo>
                    <a:pt x="7179" y="13012"/>
                    <a:pt x="7144" y="12976"/>
                    <a:pt x="7144" y="12934"/>
                  </a:cubicBezTo>
                  <a:lnTo>
                    <a:pt x="7144" y="11474"/>
                  </a:lnTo>
                  <a:cubicBezTo>
                    <a:pt x="7144" y="11176"/>
                    <a:pt x="6901" y="10932"/>
                    <a:pt x="6602" y="10932"/>
                  </a:cubicBezTo>
                  <a:lnTo>
                    <a:pt x="5028" y="10932"/>
                  </a:lnTo>
                  <a:lnTo>
                    <a:pt x="5028" y="5303"/>
                  </a:lnTo>
                  <a:lnTo>
                    <a:pt x="7504" y="5303"/>
                  </a:lnTo>
                  <a:cubicBezTo>
                    <a:pt x="7632" y="5303"/>
                    <a:pt x="7736" y="5198"/>
                    <a:pt x="7736" y="5070"/>
                  </a:cubicBezTo>
                  <a:cubicBezTo>
                    <a:pt x="7736" y="4942"/>
                    <a:pt x="7632" y="4838"/>
                    <a:pt x="7504" y="4838"/>
                  </a:cubicBezTo>
                  <a:lnTo>
                    <a:pt x="5028" y="4838"/>
                  </a:lnTo>
                  <a:lnTo>
                    <a:pt x="5028" y="1441"/>
                  </a:lnTo>
                  <a:lnTo>
                    <a:pt x="9837" y="1441"/>
                  </a:lnTo>
                  <a:lnTo>
                    <a:pt x="8970" y="3028"/>
                  </a:lnTo>
                  <a:cubicBezTo>
                    <a:pt x="8932" y="3097"/>
                    <a:pt x="8932" y="3181"/>
                    <a:pt x="8970" y="3251"/>
                  </a:cubicBezTo>
                  <a:lnTo>
                    <a:pt x="9837" y="4838"/>
                  </a:lnTo>
                  <a:lnTo>
                    <a:pt x="8433" y="4838"/>
                  </a:lnTo>
                  <a:cubicBezTo>
                    <a:pt x="8305" y="4838"/>
                    <a:pt x="8201" y="4942"/>
                    <a:pt x="8201" y="5071"/>
                  </a:cubicBezTo>
                  <a:cubicBezTo>
                    <a:pt x="8201" y="5198"/>
                    <a:pt x="8305" y="5303"/>
                    <a:pt x="8433" y="5303"/>
                  </a:cubicBezTo>
                  <a:lnTo>
                    <a:pt x="10228" y="5303"/>
                  </a:lnTo>
                  <a:cubicBezTo>
                    <a:pt x="10230" y="5303"/>
                    <a:pt x="10233" y="5303"/>
                    <a:pt x="10235" y="5303"/>
                  </a:cubicBezTo>
                  <a:cubicBezTo>
                    <a:pt x="10403" y="5303"/>
                    <a:pt x="10518" y="5104"/>
                    <a:pt x="10432" y="4958"/>
                  </a:cubicBezTo>
                  <a:lnTo>
                    <a:pt x="9439" y="3140"/>
                  </a:lnTo>
                  <a:lnTo>
                    <a:pt x="10432" y="1321"/>
                  </a:lnTo>
                  <a:cubicBezTo>
                    <a:pt x="10518" y="1175"/>
                    <a:pt x="10403" y="976"/>
                    <a:pt x="10235" y="976"/>
                  </a:cubicBezTo>
                  <a:cubicBezTo>
                    <a:pt x="10233" y="976"/>
                    <a:pt x="10230" y="976"/>
                    <a:pt x="10228" y="976"/>
                  </a:cubicBezTo>
                  <a:lnTo>
                    <a:pt x="5028" y="976"/>
                  </a:lnTo>
                  <a:lnTo>
                    <a:pt x="5028" y="766"/>
                  </a:lnTo>
                  <a:cubicBezTo>
                    <a:pt x="5028" y="344"/>
                    <a:pt x="4685" y="0"/>
                    <a:pt x="4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noProof="0" dirty="0"/>
            </a:p>
          </p:txBody>
        </p:sp>
      </p:grpSp>
      <p:sp>
        <p:nvSpPr>
          <p:cNvPr id="248" name="Google Shape;248;p37"/>
          <p:cNvSpPr/>
          <p:nvPr/>
        </p:nvSpPr>
        <p:spPr>
          <a:xfrm>
            <a:off x="1981821" y="1656659"/>
            <a:ext cx="427453" cy="396034"/>
          </a:xfrm>
          <a:custGeom>
            <a:avLst/>
            <a:gdLst/>
            <a:ahLst/>
            <a:cxnLst/>
            <a:rect l="l" t="t" r="r" b="b"/>
            <a:pathLst>
              <a:path w="15836" h="14672" extrusionOk="0">
                <a:moveTo>
                  <a:pt x="7921" y="2052"/>
                </a:moveTo>
                <a:cubicBezTo>
                  <a:pt x="8390" y="2052"/>
                  <a:pt x="8773" y="2434"/>
                  <a:pt x="8773" y="2904"/>
                </a:cubicBezTo>
                <a:cubicBezTo>
                  <a:pt x="8773" y="3177"/>
                  <a:pt x="8640" y="3435"/>
                  <a:pt x="8418" y="3595"/>
                </a:cubicBezTo>
                <a:cubicBezTo>
                  <a:pt x="8281" y="3688"/>
                  <a:pt x="8296" y="3912"/>
                  <a:pt x="8443" y="3987"/>
                </a:cubicBezTo>
                <a:cubicBezTo>
                  <a:pt x="8777" y="4169"/>
                  <a:pt x="9369" y="4582"/>
                  <a:pt x="9725" y="5361"/>
                </a:cubicBezTo>
                <a:cubicBezTo>
                  <a:pt x="9239" y="5776"/>
                  <a:pt x="8609" y="6027"/>
                  <a:pt x="7921" y="6027"/>
                </a:cubicBezTo>
                <a:cubicBezTo>
                  <a:pt x="7234" y="6027"/>
                  <a:pt x="6603" y="5776"/>
                  <a:pt x="6117" y="5361"/>
                </a:cubicBezTo>
                <a:cubicBezTo>
                  <a:pt x="6473" y="4582"/>
                  <a:pt x="7065" y="4169"/>
                  <a:pt x="7399" y="3987"/>
                </a:cubicBezTo>
                <a:cubicBezTo>
                  <a:pt x="7548" y="3912"/>
                  <a:pt x="7561" y="3688"/>
                  <a:pt x="7424" y="3595"/>
                </a:cubicBezTo>
                <a:cubicBezTo>
                  <a:pt x="7202" y="3435"/>
                  <a:pt x="7070" y="3177"/>
                  <a:pt x="7070" y="2904"/>
                </a:cubicBezTo>
                <a:cubicBezTo>
                  <a:pt x="7070" y="2434"/>
                  <a:pt x="7452" y="2052"/>
                  <a:pt x="7921" y="2052"/>
                </a:cubicBezTo>
                <a:close/>
                <a:moveTo>
                  <a:pt x="3246" y="8650"/>
                </a:moveTo>
                <a:cubicBezTo>
                  <a:pt x="4781" y="8650"/>
                  <a:pt x="6028" y="9899"/>
                  <a:pt x="6028" y="11432"/>
                </a:cubicBezTo>
                <a:cubicBezTo>
                  <a:pt x="6028" y="12076"/>
                  <a:pt x="5806" y="12693"/>
                  <a:pt x="5403" y="13189"/>
                </a:cubicBezTo>
                <a:cubicBezTo>
                  <a:pt x="5077" y="12564"/>
                  <a:pt x="4623" y="12162"/>
                  <a:pt x="4267" y="11922"/>
                </a:cubicBezTo>
                <a:cubicBezTo>
                  <a:pt x="4459" y="11688"/>
                  <a:pt x="4570" y="11391"/>
                  <a:pt x="4570" y="11084"/>
                </a:cubicBezTo>
                <a:cubicBezTo>
                  <a:pt x="4570" y="10357"/>
                  <a:pt x="3979" y="9767"/>
                  <a:pt x="3253" y="9767"/>
                </a:cubicBezTo>
                <a:cubicBezTo>
                  <a:pt x="2528" y="9767"/>
                  <a:pt x="1937" y="10357"/>
                  <a:pt x="1937" y="11084"/>
                </a:cubicBezTo>
                <a:cubicBezTo>
                  <a:pt x="1937" y="11391"/>
                  <a:pt x="2047" y="11688"/>
                  <a:pt x="2240" y="11922"/>
                </a:cubicBezTo>
                <a:cubicBezTo>
                  <a:pt x="1882" y="12163"/>
                  <a:pt x="1425" y="12568"/>
                  <a:pt x="1099" y="13198"/>
                </a:cubicBezTo>
                <a:cubicBezTo>
                  <a:pt x="1095" y="13193"/>
                  <a:pt x="1091" y="13189"/>
                  <a:pt x="1088" y="13185"/>
                </a:cubicBezTo>
                <a:cubicBezTo>
                  <a:pt x="686" y="12692"/>
                  <a:pt x="466" y="12069"/>
                  <a:pt x="466" y="11432"/>
                </a:cubicBezTo>
                <a:cubicBezTo>
                  <a:pt x="466" y="9899"/>
                  <a:pt x="1713" y="8650"/>
                  <a:pt x="3246" y="8650"/>
                </a:cubicBezTo>
                <a:close/>
                <a:moveTo>
                  <a:pt x="12590" y="10232"/>
                </a:moveTo>
                <a:cubicBezTo>
                  <a:pt x="13059" y="10232"/>
                  <a:pt x="13442" y="10613"/>
                  <a:pt x="13442" y="11083"/>
                </a:cubicBezTo>
                <a:cubicBezTo>
                  <a:pt x="13442" y="11356"/>
                  <a:pt x="13309" y="11614"/>
                  <a:pt x="13087" y="11774"/>
                </a:cubicBezTo>
                <a:cubicBezTo>
                  <a:pt x="12950" y="11867"/>
                  <a:pt x="12964" y="12092"/>
                  <a:pt x="13112" y="12166"/>
                </a:cubicBezTo>
                <a:cubicBezTo>
                  <a:pt x="13446" y="12348"/>
                  <a:pt x="14038" y="12761"/>
                  <a:pt x="14394" y="13541"/>
                </a:cubicBezTo>
                <a:cubicBezTo>
                  <a:pt x="13908" y="13956"/>
                  <a:pt x="13277" y="14206"/>
                  <a:pt x="12590" y="14206"/>
                </a:cubicBezTo>
                <a:cubicBezTo>
                  <a:pt x="11902" y="14206"/>
                  <a:pt x="11272" y="13956"/>
                  <a:pt x="10786" y="13541"/>
                </a:cubicBezTo>
                <a:cubicBezTo>
                  <a:pt x="11142" y="12761"/>
                  <a:pt x="11734" y="12348"/>
                  <a:pt x="12068" y="12166"/>
                </a:cubicBezTo>
                <a:cubicBezTo>
                  <a:pt x="12216" y="12092"/>
                  <a:pt x="12230" y="11867"/>
                  <a:pt x="12093" y="11774"/>
                </a:cubicBezTo>
                <a:cubicBezTo>
                  <a:pt x="11871" y="11614"/>
                  <a:pt x="11739" y="11356"/>
                  <a:pt x="11739" y="11083"/>
                </a:cubicBezTo>
                <a:cubicBezTo>
                  <a:pt x="11739" y="10613"/>
                  <a:pt x="12121" y="10232"/>
                  <a:pt x="12590" y="10232"/>
                </a:cubicBezTo>
                <a:close/>
                <a:moveTo>
                  <a:pt x="7921" y="1"/>
                </a:moveTo>
                <a:cubicBezTo>
                  <a:pt x="7258" y="1"/>
                  <a:pt x="6620" y="200"/>
                  <a:pt x="6076" y="576"/>
                </a:cubicBezTo>
                <a:cubicBezTo>
                  <a:pt x="5971" y="649"/>
                  <a:pt x="5944" y="794"/>
                  <a:pt x="6018" y="900"/>
                </a:cubicBezTo>
                <a:cubicBezTo>
                  <a:pt x="6063" y="965"/>
                  <a:pt x="6135" y="999"/>
                  <a:pt x="6208" y="999"/>
                </a:cubicBezTo>
                <a:cubicBezTo>
                  <a:pt x="6254" y="999"/>
                  <a:pt x="6300" y="986"/>
                  <a:pt x="6340" y="958"/>
                </a:cubicBezTo>
                <a:cubicBezTo>
                  <a:pt x="6806" y="636"/>
                  <a:pt x="7352" y="465"/>
                  <a:pt x="7921" y="465"/>
                </a:cubicBezTo>
                <a:cubicBezTo>
                  <a:pt x="9455" y="465"/>
                  <a:pt x="10703" y="1713"/>
                  <a:pt x="10703" y="3246"/>
                </a:cubicBezTo>
                <a:cubicBezTo>
                  <a:pt x="10703" y="3915"/>
                  <a:pt x="10466" y="4529"/>
                  <a:pt x="10070" y="5010"/>
                </a:cubicBezTo>
                <a:cubicBezTo>
                  <a:pt x="9745" y="4384"/>
                  <a:pt x="9291" y="3982"/>
                  <a:pt x="8934" y="3743"/>
                </a:cubicBezTo>
                <a:cubicBezTo>
                  <a:pt x="9128" y="3509"/>
                  <a:pt x="9237" y="3212"/>
                  <a:pt x="9237" y="2904"/>
                </a:cubicBezTo>
                <a:cubicBezTo>
                  <a:pt x="9237" y="2178"/>
                  <a:pt x="8647" y="1587"/>
                  <a:pt x="7921" y="1587"/>
                </a:cubicBezTo>
                <a:cubicBezTo>
                  <a:pt x="7195" y="1587"/>
                  <a:pt x="6605" y="2178"/>
                  <a:pt x="6605" y="2904"/>
                </a:cubicBezTo>
                <a:cubicBezTo>
                  <a:pt x="6605" y="3212"/>
                  <a:pt x="6715" y="3509"/>
                  <a:pt x="6908" y="3743"/>
                </a:cubicBezTo>
                <a:cubicBezTo>
                  <a:pt x="6552" y="3982"/>
                  <a:pt x="6098" y="4384"/>
                  <a:pt x="5772" y="5010"/>
                </a:cubicBezTo>
                <a:cubicBezTo>
                  <a:pt x="5378" y="4529"/>
                  <a:pt x="5141" y="3915"/>
                  <a:pt x="5141" y="3246"/>
                </a:cubicBezTo>
                <a:cubicBezTo>
                  <a:pt x="5141" y="2627"/>
                  <a:pt x="5339" y="2041"/>
                  <a:pt x="5717" y="1551"/>
                </a:cubicBezTo>
                <a:cubicBezTo>
                  <a:pt x="5795" y="1449"/>
                  <a:pt x="5776" y="1303"/>
                  <a:pt x="5674" y="1225"/>
                </a:cubicBezTo>
                <a:cubicBezTo>
                  <a:pt x="5632" y="1193"/>
                  <a:pt x="5582" y="1177"/>
                  <a:pt x="5532" y="1177"/>
                </a:cubicBezTo>
                <a:cubicBezTo>
                  <a:pt x="5463" y="1177"/>
                  <a:pt x="5394" y="1208"/>
                  <a:pt x="5349" y="1267"/>
                </a:cubicBezTo>
                <a:cubicBezTo>
                  <a:pt x="4909" y="1839"/>
                  <a:pt x="4676" y="2524"/>
                  <a:pt x="4676" y="3246"/>
                </a:cubicBezTo>
                <a:cubicBezTo>
                  <a:pt x="4676" y="4958"/>
                  <a:pt x="6007" y="6364"/>
                  <a:pt x="7689" y="6484"/>
                </a:cubicBezTo>
                <a:lnTo>
                  <a:pt x="7689" y="8285"/>
                </a:lnTo>
                <a:lnTo>
                  <a:pt x="5838" y="9481"/>
                </a:lnTo>
                <a:cubicBezTo>
                  <a:pt x="5245" y="8695"/>
                  <a:pt x="4304" y="8187"/>
                  <a:pt x="3246" y="8187"/>
                </a:cubicBezTo>
                <a:cubicBezTo>
                  <a:pt x="1457" y="8187"/>
                  <a:pt x="1" y="9642"/>
                  <a:pt x="1" y="11432"/>
                </a:cubicBezTo>
                <a:cubicBezTo>
                  <a:pt x="1" y="12175"/>
                  <a:pt x="259" y="12902"/>
                  <a:pt x="727" y="13477"/>
                </a:cubicBezTo>
                <a:cubicBezTo>
                  <a:pt x="1188" y="14045"/>
                  <a:pt x="1833" y="14444"/>
                  <a:pt x="2543" y="14601"/>
                </a:cubicBezTo>
                <a:cubicBezTo>
                  <a:pt x="2560" y="14604"/>
                  <a:pt x="2577" y="14606"/>
                  <a:pt x="2594" y="14606"/>
                </a:cubicBezTo>
                <a:cubicBezTo>
                  <a:pt x="2700" y="14606"/>
                  <a:pt x="2796" y="14532"/>
                  <a:pt x="2820" y="14424"/>
                </a:cubicBezTo>
                <a:cubicBezTo>
                  <a:pt x="2848" y="14299"/>
                  <a:pt x="2769" y="14175"/>
                  <a:pt x="2643" y="14147"/>
                </a:cubicBezTo>
                <a:cubicBezTo>
                  <a:pt x="2201" y="14049"/>
                  <a:pt x="1789" y="13842"/>
                  <a:pt x="1445" y="13549"/>
                </a:cubicBezTo>
                <a:cubicBezTo>
                  <a:pt x="1801" y="12765"/>
                  <a:pt x="2396" y="12348"/>
                  <a:pt x="2730" y="12166"/>
                </a:cubicBezTo>
                <a:cubicBezTo>
                  <a:pt x="2878" y="12092"/>
                  <a:pt x="2893" y="11867"/>
                  <a:pt x="2755" y="11774"/>
                </a:cubicBezTo>
                <a:cubicBezTo>
                  <a:pt x="2534" y="11614"/>
                  <a:pt x="2401" y="11355"/>
                  <a:pt x="2401" y="11083"/>
                </a:cubicBezTo>
                <a:cubicBezTo>
                  <a:pt x="2401" y="10613"/>
                  <a:pt x="2784" y="10232"/>
                  <a:pt x="3253" y="10232"/>
                </a:cubicBezTo>
                <a:cubicBezTo>
                  <a:pt x="3722" y="10232"/>
                  <a:pt x="4104" y="10613"/>
                  <a:pt x="4104" y="11083"/>
                </a:cubicBezTo>
                <a:cubicBezTo>
                  <a:pt x="4104" y="11355"/>
                  <a:pt x="3971" y="11614"/>
                  <a:pt x="3750" y="11774"/>
                </a:cubicBezTo>
                <a:cubicBezTo>
                  <a:pt x="3613" y="11867"/>
                  <a:pt x="3626" y="12092"/>
                  <a:pt x="3775" y="12166"/>
                </a:cubicBezTo>
                <a:cubicBezTo>
                  <a:pt x="4109" y="12348"/>
                  <a:pt x="4702" y="12761"/>
                  <a:pt x="5057" y="13542"/>
                </a:cubicBezTo>
                <a:cubicBezTo>
                  <a:pt x="4621" y="13917"/>
                  <a:pt x="4080" y="14149"/>
                  <a:pt x="3501" y="14201"/>
                </a:cubicBezTo>
                <a:cubicBezTo>
                  <a:pt x="3374" y="14213"/>
                  <a:pt x="3280" y="14326"/>
                  <a:pt x="3291" y="14454"/>
                </a:cubicBezTo>
                <a:cubicBezTo>
                  <a:pt x="3303" y="14575"/>
                  <a:pt x="3404" y="14665"/>
                  <a:pt x="3522" y="14665"/>
                </a:cubicBezTo>
                <a:cubicBezTo>
                  <a:pt x="3529" y="14665"/>
                  <a:pt x="3537" y="14664"/>
                  <a:pt x="3544" y="14664"/>
                </a:cubicBezTo>
                <a:cubicBezTo>
                  <a:pt x="4347" y="14591"/>
                  <a:pt x="5091" y="14222"/>
                  <a:pt x="5638" y="13626"/>
                </a:cubicBezTo>
                <a:cubicBezTo>
                  <a:pt x="6188" y="13026"/>
                  <a:pt x="6492" y="12247"/>
                  <a:pt x="6492" y="11432"/>
                </a:cubicBezTo>
                <a:cubicBezTo>
                  <a:pt x="6492" y="10866"/>
                  <a:pt x="6346" y="10334"/>
                  <a:pt x="6090" y="9870"/>
                </a:cubicBezTo>
                <a:lnTo>
                  <a:pt x="7921" y="8689"/>
                </a:lnTo>
                <a:lnTo>
                  <a:pt x="9744" y="9865"/>
                </a:lnTo>
                <a:cubicBezTo>
                  <a:pt x="9489" y="10328"/>
                  <a:pt x="9343" y="10860"/>
                  <a:pt x="9343" y="11426"/>
                </a:cubicBezTo>
                <a:cubicBezTo>
                  <a:pt x="9343" y="13215"/>
                  <a:pt x="10800" y="14671"/>
                  <a:pt x="12589" y="14671"/>
                </a:cubicBezTo>
                <a:cubicBezTo>
                  <a:pt x="14379" y="14671"/>
                  <a:pt x="15835" y="13215"/>
                  <a:pt x="15835" y="11426"/>
                </a:cubicBezTo>
                <a:cubicBezTo>
                  <a:pt x="15835" y="10379"/>
                  <a:pt x="15327" y="9392"/>
                  <a:pt x="14475" y="8783"/>
                </a:cubicBezTo>
                <a:lnTo>
                  <a:pt x="14475" y="8784"/>
                </a:lnTo>
                <a:cubicBezTo>
                  <a:pt x="14434" y="8754"/>
                  <a:pt x="14387" y="8740"/>
                  <a:pt x="14340" y="8740"/>
                </a:cubicBezTo>
                <a:cubicBezTo>
                  <a:pt x="14267" y="8740"/>
                  <a:pt x="14196" y="8774"/>
                  <a:pt x="14151" y="8838"/>
                </a:cubicBezTo>
                <a:cubicBezTo>
                  <a:pt x="14076" y="8942"/>
                  <a:pt x="14100" y="9086"/>
                  <a:pt x="14205" y="9161"/>
                </a:cubicBezTo>
                <a:cubicBezTo>
                  <a:pt x="14934" y="9683"/>
                  <a:pt x="15371" y="10529"/>
                  <a:pt x="15371" y="11426"/>
                </a:cubicBezTo>
                <a:cubicBezTo>
                  <a:pt x="15371" y="12095"/>
                  <a:pt x="15134" y="12708"/>
                  <a:pt x="14739" y="13189"/>
                </a:cubicBezTo>
                <a:cubicBezTo>
                  <a:pt x="14413" y="12564"/>
                  <a:pt x="13960" y="12161"/>
                  <a:pt x="13603" y="11922"/>
                </a:cubicBezTo>
                <a:cubicBezTo>
                  <a:pt x="13796" y="11688"/>
                  <a:pt x="13906" y="11391"/>
                  <a:pt x="13906" y="11084"/>
                </a:cubicBezTo>
                <a:cubicBezTo>
                  <a:pt x="13906" y="10357"/>
                  <a:pt x="13316" y="9767"/>
                  <a:pt x="12590" y="9767"/>
                </a:cubicBezTo>
                <a:cubicBezTo>
                  <a:pt x="11864" y="9767"/>
                  <a:pt x="11274" y="10357"/>
                  <a:pt x="11274" y="11084"/>
                </a:cubicBezTo>
                <a:cubicBezTo>
                  <a:pt x="11274" y="11391"/>
                  <a:pt x="11383" y="11688"/>
                  <a:pt x="11577" y="11922"/>
                </a:cubicBezTo>
                <a:cubicBezTo>
                  <a:pt x="11220" y="12161"/>
                  <a:pt x="10766" y="12564"/>
                  <a:pt x="10441" y="13189"/>
                </a:cubicBezTo>
                <a:cubicBezTo>
                  <a:pt x="10046" y="12708"/>
                  <a:pt x="9808" y="12095"/>
                  <a:pt x="9808" y="11426"/>
                </a:cubicBezTo>
                <a:cubicBezTo>
                  <a:pt x="9808" y="9893"/>
                  <a:pt x="11056" y="8644"/>
                  <a:pt x="12590" y="8644"/>
                </a:cubicBezTo>
                <a:cubicBezTo>
                  <a:pt x="12885" y="8644"/>
                  <a:pt x="13175" y="8691"/>
                  <a:pt x="13452" y="8782"/>
                </a:cubicBezTo>
                <a:cubicBezTo>
                  <a:pt x="13476" y="8789"/>
                  <a:pt x="13500" y="8793"/>
                  <a:pt x="13524" y="8793"/>
                </a:cubicBezTo>
                <a:cubicBezTo>
                  <a:pt x="13623" y="8793"/>
                  <a:pt x="13714" y="8731"/>
                  <a:pt x="13745" y="8632"/>
                </a:cubicBezTo>
                <a:cubicBezTo>
                  <a:pt x="13785" y="8510"/>
                  <a:pt x="13718" y="8379"/>
                  <a:pt x="13597" y="8339"/>
                </a:cubicBezTo>
                <a:cubicBezTo>
                  <a:pt x="13272" y="8233"/>
                  <a:pt x="12934" y="8180"/>
                  <a:pt x="12590" y="8180"/>
                </a:cubicBezTo>
                <a:cubicBezTo>
                  <a:pt x="11532" y="8180"/>
                  <a:pt x="10589" y="8689"/>
                  <a:pt x="9998" y="9475"/>
                </a:cubicBezTo>
                <a:lnTo>
                  <a:pt x="8154" y="8285"/>
                </a:lnTo>
                <a:lnTo>
                  <a:pt x="8154" y="6484"/>
                </a:lnTo>
                <a:cubicBezTo>
                  <a:pt x="9835" y="6364"/>
                  <a:pt x="11167" y="4958"/>
                  <a:pt x="11167" y="3246"/>
                </a:cubicBezTo>
                <a:cubicBezTo>
                  <a:pt x="11167" y="1535"/>
                  <a:pt x="9711" y="1"/>
                  <a:pt x="792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53F7C60E-BEFC-44CA-48BD-605E9D7FD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>
            <a:extLst>
              <a:ext uri="{FF2B5EF4-FFF2-40B4-BE49-F238E27FC236}">
                <a16:creationId xmlns:a16="http://schemas.microsoft.com/office/drawing/2014/main" id="{FBBE6234-47F5-A6FB-74AA-865D6AC7C0B6}"/>
              </a:ext>
            </a:extLst>
          </p:cNvPr>
          <p:cNvSpPr/>
          <p:nvPr/>
        </p:nvSpPr>
        <p:spPr>
          <a:xfrm>
            <a:off x="721350" y="-7075"/>
            <a:ext cx="1450800" cy="183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6" name="Google Shape;226;p36">
            <a:extLst>
              <a:ext uri="{FF2B5EF4-FFF2-40B4-BE49-F238E27FC236}">
                <a16:creationId xmlns:a16="http://schemas.microsoft.com/office/drawing/2014/main" id="{50FA104A-68EC-826D-C077-99EEFB4A81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1349" y="2376200"/>
            <a:ext cx="3051753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Contexts &amp; Rich Messages</a:t>
            </a:r>
          </a:p>
        </p:txBody>
      </p:sp>
      <p:sp>
        <p:nvSpPr>
          <p:cNvPr id="227" name="Google Shape;227;p36">
            <a:extLst>
              <a:ext uri="{FF2B5EF4-FFF2-40B4-BE49-F238E27FC236}">
                <a16:creationId xmlns:a16="http://schemas.microsoft.com/office/drawing/2014/main" id="{DAFF5057-A55F-AC78-52BB-D8814B6A262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96250" y="831575"/>
            <a:ext cx="90955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05</a:t>
            </a:r>
          </a:p>
        </p:txBody>
      </p:sp>
      <p:sp>
        <p:nvSpPr>
          <p:cNvPr id="228" name="Google Shape;228;p36">
            <a:extLst>
              <a:ext uri="{FF2B5EF4-FFF2-40B4-BE49-F238E27FC236}">
                <a16:creationId xmlns:a16="http://schemas.microsoft.com/office/drawing/2014/main" id="{23A31EC3-8433-9937-9145-2473658A36A6}"/>
              </a:ext>
            </a:extLst>
          </p:cNvPr>
          <p:cNvSpPr/>
          <p:nvPr/>
        </p:nvSpPr>
        <p:spPr>
          <a:xfrm>
            <a:off x="7604618" y="1894975"/>
            <a:ext cx="744900" cy="644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9" name="Google Shape;229;p36">
            <a:extLst>
              <a:ext uri="{FF2B5EF4-FFF2-40B4-BE49-F238E27FC236}">
                <a16:creationId xmlns:a16="http://schemas.microsoft.com/office/drawing/2014/main" id="{A9C6C5D7-637A-43FB-7D8C-7CEC23BD8280}"/>
              </a:ext>
            </a:extLst>
          </p:cNvPr>
          <p:cNvSpPr/>
          <p:nvPr/>
        </p:nvSpPr>
        <p:spPr>
          <a:xfrm rot="2700000">
            <a:off x="6619000" y="3632265"/>
            <a:ext cx="980050" cy="98005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30" name="Google Shape;230;p36">
            <a:extLst>
              <a:ext uri="{FF2B5EF4-FFF2-40B4-BE49-F238E27FC236}">
                <a16:creationId xmlns:a16="http://schemas.microsoft.com/office/drawing/2014/main" id="{1D305249-8615-05E3-9B0F-FD3AE4D7DFC3}"/>
              </a:ext>
            </a:extLst>
          </p:cNvPr>
          <p:cNvSpPr/>
          <p:nvPr/>
        </p:nvSpPr>
        <p:spPr>
          <a:xfrm rot="10800000">
            <a:off x="5990700" y="831575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09655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5FE46BF-FF9C-99D2-F21F-6AF1FC18E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>
            <a:extLst>
              <a:ext uri="{FF2B5EF4-FFF2-40B4-BE49-F238E27FC236}">
                <a16:creationId xmlns:a16="http://schemas.microsoft.com/office/drawing/2014/main" id="{403A4C21-D1B0-163B-D56C-8491435BE4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Contexts</a:t>
            </a:r>
            <a:endParaRPr lang="en-GB" noProof="0" dirty="0"/>
          </a:p>
        </p:txBody>
      </p:sp>
      <p:sp>
        <p:nvSpPr>
          <p:cNvPr id="191" name="Google Shape;191;p33">
            <a:extLst>
              <a:ext uri="{FF2B5EF4-FFF2-40B4-BE49-F238E27FC236}">
                <a16:creationId xmlns:a16="http://schemas.microsoft.com/office/drawing/2014/main" id="{82B85E18-7BB4-559D-42C9-AB6C4328ED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063351"/>
            <a:ext cx="7704000" cy="4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summary of all contexts and their purposes embedded within the bot</a:t>
            </a:r>
            <a:endParaRPr lang="en-GB" noProof="0" dirty="0"/>
          </a:p>
        </p:txBody>
      </p:sp>
      <p:graphicFrame>
        <p:nvGraphicFramePr>
          <p:cNvPr id="192" name="Google Shape;192;p33">
            <a:extLst>
              <a:ext uri="{FF2B5EF4-FFF2-40B4-BE49-F238E27FC236}">
                <a16:creationId xmlns:a16="http://schemas.microsoft.com/office/drawing/2014/main" id="{B4B7BD50-4D3B-9C9C-BCA6-6395C95330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274035"/>
              </p:ext>
            </p:extLst>
          </p:nvPr>
        </p:nvGraphicFramePr>
        <p:xfrm>
          <a:off x="720000" y="1786907"/>
          <a:ext cx="7244905" cy="2880000"/>
        </p:xfrm>
        <a:graphic>
          <a:graphicData uri="http://schemas.openxmlformats.org/drawingml/2006/table">
            <a:tbl>
              <a:tblPr>
                <a:noFill/>
                <a:tableStyleId>{8BF5E2E5-F345-4CEA-BD8B-590DE14F361C}</a:tableStyleId>
              </a:tblPr>
              <a:tblGrid>
                <a:gridCol w="1989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5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Context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b="1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Purpose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020086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place-order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 flow user input from “Store Location” and “Menu Information” intent to “Place Order” intent.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change-order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 allow for user to change their orders after double checking their order at the end of “Place Order” intent.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delivery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 flow from “Confirm Order” intent to “Order Delivery” intent should user input delivery as response.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confirm-delivery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 flow from “Order Delivery” intent to “Confirm Delivery” intent should user confirm their input.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62546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change-address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 allow for user to change their delivery location after double checking their delivery details at the end of “Order Delivery” intent.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438629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self-collect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 flow from “Confirm Order” intent to “Order Collection” intent should user input delivery as response.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9569239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confirm-collection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 flow from “Order Collection” intent to “Confirm Collection” intent should user confirm their input.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change-location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 allow for user to change their self pick-up location after double checking their pick-up details at the end of “Order Collection” intent.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post-order-confirmation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To flow from “Confirm Collection”  and “Confirm Delivery” intents to “Thank You” and “Goodbye” intents to end conversation.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9558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>
          <a:extLst>
            <a:ext uri="{FF2B5EF4-FFF2-40B4-BE49-F238E27FC236}">
              <a16:creationId xmlns:a16="http://schemas.microsoft.com/office/drawing/2014/main" id="{9FB19F25-A336-F4DA-F9DE-1715E53FA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8">
            <a:extLst>
              <a:ext uri="{FF2B5EF4-FFF2-40B4-BE49-F238E27FC236}">
                <a16:creationId xmlns:a16="http://schemas.microsoft.com/office/drawing/2014/main" id="{F4BA17D9-54DD-968D-2116-3C8653C0AA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Rich Messages</a:t>
            </a:r>
          </a:p>
        </p:txBody>
      </p:sp>
      <p:sp>
        <p:nvSpPr>
          <p:cNvPr id="482" name="Google Shape;482;p48">
            <a:extLst>
              <a:ext uri="{FF2B5EF4-FFF2-40B4-BE49-F238E27FC236}">
                <a16:creationId xmlns:a16="http://schemas.microsoft.com/office/drawing/2014/main" id="{102EF5BB-CF8C-D821-40CF-36ED0BD3DEC2}"/>
              </a:ext>
            </a:extLst>
          </p:cNvPr>
          <p:cNvSpPr txBox="1"/>
          <p:nvPr/>
        </p:nvSpPr>
        <p:spPr>
          <a:xfrm>
            <a:off x="508912" y="1470072"/>
            <a:ext cx="23412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noProof="0" dirty="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Welcome </a:t>
            </a:r>
          </a:p>
        </p:txBody>
      </p:sp>
      <p:sp>
        <p:nvSpPr>
          <p:cNvPr id="484" name="Google Shape;484;p48">
            <a:extLst>
              <a:ext uri="{FF2B5EF4-FFF2-40B4-BE49-F238E27FC236}">
                <a16:creationId xmlns:a16="http://schemas.microsoft.com/office/drawing/2014/main" id="{328B3730-EC90-B10F-0C5D-4541A71814C7}"/>
              </a:ext>
            </a:extLst>
          </p:cNvPr>
          <p:cNvSpPr txBox="1"/>
          <p:nvPr/>
        </p:nvSpPr>
        <p:spPr>
          <a:xfrm>
            <a:off x="3425210" y="1470072"/>
            <a:ext cx="21588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noProof="0" dirty="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Quick Order</a:t>
            </a:r>
          </a:p>
        </p:txBody>
      </p:sp>
      <p:sp>
        <p:nvSpPr>
          <p:cNvPr id="485" name="Google Shape;485;p48">
            <a:extLst>
              <a:ext uri="{FF2B5EF4-FFF2-40B4-BE49-F238E27FC236}">
                <a16:creationId xmlns:a16="http://schemas.microsoft.com/office/drawing/2014/main" id="{153FE7BE-FF57-BEEE-18C0-57C3F5B194AE}"/>
              </a:ext>
            </a:extLst>
          </p:cNvPr>
          <p:cNvSpPr txBox="1"/>
          <p:nvPr/>
        </p:nvSpPr>
        <p:spPr>
          <a:xfrm>
            <a:off x="6159109" y="1470072"/>
            <a:ext cx="2264891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noProof="0" dirty="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Quick Replies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3D2251-F518-7F5F-F24B-CE24E48EC1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987" b="34783"/>
          <a:stretch/>
        </p:blipFill>
        <p:spPr>
          <a:xfrm>
            <a:off x="492975" y="2105494"/>
            <a:ext cx="2373074" cy="16062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777E5C8-D840-DF34-6B0F-9E8A64FBB4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761" b="26737"/>
          <a:stretch/>
        </p:blipFill>
        <p:spPr>
          <a:xfrm>
            <a:off x="3554315" y="1981738"/>
            <a:ext cx="1900589" cy="257475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48EAE28-F60C-9EAF-9215-15300AC1605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6058" b="4000"/>
          <a:stretch/>
        </p:blipFill>
        <p:spPr>
          <a:xfrm>
            <a:off x="6105017" y="2105494"/>
            <a:ext cx="2373074" cy="154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150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C43844AB-C34B-1219-8A9A-5D0E86D51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>
            <a:extLst>
              <a:ext uri="{FF2B5EF4-FFF2-40B4-BE49-F238E27FC236}">
                <a16:creationId xmlns:a16="http://schemas.microsoft.com/office/drawing/2014/main" id="{20FCE808-EDD4-8701-94CA-4006D4ED33F2}"/>
              </a:ext>
            </a:extLst>
          </p:cNvPr>
          <p:cNvSpPr/>
          <p:nvPr/>
        </p:nvSpPr>
        <p:spPr>
          <a:xfrm>
            <a:off x="721350" y="-7075"/>
            <a:ext cx="1450800" cy="183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6" name="Google Shape;226;p36">
            <a:extLst>
              <a:ext uri="{FF2B5EF4-FFF2-40B4-BE49-F238E27FC236}">
                <a16:creationId xmlns:a16="http://schemas.microsoft.com/office/drawing/2014/main" id="{F16BA715-EB14-1C34-C4C7-C24505DBBA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1349" y="2376200"/>
            <a:ext cx="3051753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Conclusion</a:t>
            </a:r>
          </a:p>
        </p:txBody>
      </p:sp>
      <p:sp>
        <p:nvSpPr>
          <p:cNvPr id="227" name="Google Shape;227;p36">
            <a:extLst>
              <a:ext uri="{FF2B5EF4-FFF2-40B4-BE49-F238E27FC236}">
                <a16:creationId xmlns:a16="http://schemas.microsoft.com/office/drawing/2014/main" id="{D773BB70-3B5B-ECD1-520A-D172E96AE50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96250" y="831575"/>
            <a:ext cx="90955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06</a:t>
            </a:r>
          </a:p>
        </p:txBody>
      </p:sp>
      <p:sp>
        <p:nvSpPr>
          <p:cNvPr id="228" name="Google Shape;228;p36">
            <a:extLst>
              <a:ext uri="{FF2B5EF4-FFF2-40B4-BE49-F238E27FC236}">
                <a16:creationId xmlns:a16="http://schemas.microsoft.com/office/drawing/2014/main" id="{C9474ADA-6F84-41FE-FC6C-12FA7ECB6FF7}"/>
              </a:ext>
            </a:extLst>
          </p:cNvPr>
          <p:cNvSpPr/>
          <p:nvPr/>
        </p:nvSpPr>
        <p:spPr>
          <a:xfrm>
            <a:off x="7604618" y="1894975"/>
            <a:ext cx="744900" cy="644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9" name="Google Shape;229;p36">
            <a:extLst>
              <a:ext uri="{FF2B5EF4-FFF2-40B4-BE49-F238E27FC236}">
                <a16:creationId xmlns:a16="http://schemas.microsoft.com/office/drawing/2014/main" id="{89094C9D-76AA-DF83-7A9F-FF837AA22BD6}"/>
              </a:ext>
            </a:extLst>
          </p:cNvPr>
          <p:cNvSpPr/>
          <p:nvPr/>
        </p:nvSpPr>
        <p:spPr>
          <a:xfrm rot="2700000">
            <a:off x="6619000" y="3632265"/>
            <a:ext cx="980050" cy="98005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30" name="Google Shape;230;p36">
            <a:extLst>
              <a:ext uri="{FF2B5EF4-FFF2-40B4-BE49-F238E27FC236}">
                <a16:creationId xmlns:a16="http://schemas.microsoft.com/office/drawing/2014/main" id="{BAC19943-C272-A46C-F7AF-A844B3465A12}"/>
              </a:ext>
            </a:extLst>
          </p:cNvPr>
          <p:cNvSpPr/>
          <p:nvPr/>
        </p:nvSpPr>
        <p:spPr>
          <a:xfrm rot="10800000">
            <a:off x="5990700" y="831575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36919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>
          <a:extLst>
            <a:ext uri="{FF2B5EF4-FFF2-40B4-BE49-F238E27FC236}">
              <a16:creationId xmlns:a16="http://schemas.microsoft.com/office/drawing/2014/main" id="{C784BF06-BAF9-80D3-4BEA-AD6D94801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>
            <a:extLst>
              <a:ext uri="{FF2B5EF4-FFF2-40B4-BE49-F238E27FC236}">
                <a16:creationId xmlns:a16="http://schemas.microsoft.com/office/drawing/2014/main" id="{74A23884-D636-7FFF-3A26-321166EE5B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11975" y="819661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Conclusion</a:t>
            </a:r>
          </a:p>
        </p:txBody>
      </p:sp>
      <p:sp>
        <p:nvSpPr>
          <p:cNvPr id="217" name="Google Shape;217;p35">
            <a:extLst>
              <a:ext uri="{FF2B5EF4-FFF2-40B4-BE49-F238E27FC236}">
                <a16:creationId xmlns:a16="http://schemas.microsoft.com/office/drawing/2014/main" id="{B64838D4-DF58-1952-00C1-77915FFC8DC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1975" y="1478761"/>
            <a:ext cx="4294800" cy="2717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Wok Hey Bot provides a seamless and personal order experience, allowing users to browse the menu, make enquiries, and place remote orders for pickup or delivery. By reducing wait times and offering a personalised interaction, the bot enhances the overall convenience of ordering from Wok Hey.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Future work can look at enhancing the bot’s features with:</a:t>
            </a:r>
          </a:p>
          <a:p>
            <a:pPr marL="171450" indent="-171450"/>
            <a:r>
              <a:rPr lang="en-GB" noProof="0" dirty="0"/>
              <a:t>Dynamic Price Calculation: Incorporating fulfilment-based pricing to adjust costs dynamically based on factors such as location or order type (pickup or delivery).</a:t>
            </a:r>
          </a:p>
          <a:p>
            <a:pPr marL="171450" indent="-171450"/>
            <a:r>
              <a:rPr lang="en-GB" noProof="0" dirty="0"/>
              <a:t>Store Information Retrieval: Enabling real-time access to full addresses and opening hours of individual stores.</a:t>
            </a:r>
          </a:p>
        </p:txBody>
      </p:sp>
      <p:sp>
        <p:nvSpPr>
          <p:cNvPr id="219" name="Google Shape;219;p35">
            <a:extLst>
              <a:ext uri="{FF2B5EF4-FFF2-40B4-BE49-F238E27FC236}">
                <a16:creationId xmlns:a16="http://schemas.microsoft.com/office/drawing/2014/main" id="{3EFE31A5-0FD8-2F1B-A9F5-E4FB68B94EA8}"/>
              </a:ext>
            </a:extLst>
          </p:cNvPr>
          <p:cNvSpPr/>
          <p:nvPr/>
        </p:nvSpPr>
        <p:spPr>
          <a:xfrm>
            <a:off x="4184828" y="4089629"/>
            <a:ext cx="729300" cy="72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0" name="Google Shape;220;p35">
            <a:extLst>
              <a:ext uri="{FF2B5EF4-FFF2-40B4-BE49-F238E27FC236}">
                <a16:creationId xmlns:a16="http://schemas.microsoft.com/office/drawing/2014/main" id="{65D239E1-6608-D988-B9DA-6B8DB36AB576}"/>
              </a:ext>
            </a:extLst>
          </p:cNvPr>
          <p:cNvSpPr/>
          <p:nvPr/>
        </p:nvSpPr>
        <p:spPr>
          <a:xfrm rot="10800000">
            <a:off x="348575" y="0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CE70C9-9BE4-7311-848C-0E150EBC56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711" r="24483"/>
          <a:stretch/>
        </p:blipFill>
        <p:spPr>
          <a:xfrm>
            <a:off x="5450781" y="-1"/>
            <a:ext cx="3842413" cy="51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14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Overview</a:t>
            </a:r>
          </a:p>
        </p:txBody>
      </p:sp>
      <p:sp>
        <p:nvSpPr>
          <p:cNvPr id="200" name="Google Shape;200;p34"/>
          <p:cNvSpPr txBox="1">
            <a:spLocks noGrp="1"/>
          </p:cNvSpPr>
          <p:nvPr>
            <p:ph type="title" idx="2"/>
          </p:nvPr>
        </p:nvSpPr>
        <p:spPr>
          <a:xfrm>
            <a:off x="818400" y="1355773"/>
            <a:ext cx="738000" cy="7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01.</a:t>
            </a:r>
          </a:p>
        </p:txBody>
      </p:sp>
      <p:sp>
        <p:nvSpPr>
          <p:cNvPr id="201" name="Google Shape;201;p34"/>
          <p:cNvSpPr txBox="1">
            <a:spLocks noGrp="1"/>
          </p:cNvSpPr>
          <p:nvPr>
            <p:ph type="title" idx="3"/>
          </p:nvPr>
        </p:nvSpPr>
        <p:spPr>
          <a:xfrm>
            <a:off x="818400" y="2865402"/>
            <a:ext cx="738000" cy="7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04.</a:t>
            </a:r>
          </a:p>
        </p:txBody>
      </p:sp>
      <p:sp>
        <p:nvSpPr>
          <p:cNvPr id="202" name="Google Shape;202;p34"/>
          <p:cNvSpPr txBox="1">
            <a:spLocks noGrp="1"/>
          </p:cNvSpPr>
          <p:nvPr>
            <p:ph type="title" idx="4"/>
          </p:nvPr>
        </p:nvSpPr>
        <p:spPr>
          <a:xfrm>
            <a:off x="3517675" y="1355773"/>
            <a:ext cx="738000" cy="7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02.</a:t>
            </a:r>
          </a:p>
        </p:txBody>
      </p:sp>
      <p:sp>
        <p:nvSpPr>
          <p:cNvPr id="203" name="Google Shape;203;p34"/>
          <p:cNvSpPr txBox="1">
            <a:spLocks noGrp="1"/>
          </p:cNvSpPr>
          <p:nvPr>
            <p:ph type="title" idx="5"/>
          </p:nvPr>
        </p:nvSpPr>
        <p:spPr>
          <a:xfrm>
            <a:off x="3517675" y="2865402"/>
            <a:ext cx="738000" cy="7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05.</a:t>
            </a:r>
          </a:p>
        </p:txBody>
      </p:sp>
      <p:sp>
        <p:nvSpPr>
          <p:cNvPr id="204" name="Google Shape;204;p34"/>
          <p:cNvSpPr txBox="1">
            <a:spLocks noGrp="1"/>
          </p:cNvSpPr>
          <p:nvPr>
            <p:ph type="title" idx="6"/>
          </p:nvPr>
        </p:nvSpPr>
        <p:spPr>
          <a:xfrm>
            <a:off x="6216950" y="1355773"/>
            <a:ext cx="738000" cy="7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03.</a:t>
            </a:r>
          </a:p>
        </p:txBody>
      </p:sp>
      <p:sp>
        <p:nvSpPr>
          <p:cNvPr id="205" name="Google Shape;205;p34"/>
          <p:cNvSpPr txBox="1">
            <a:spLocks noGrp="1"/>
          </p:cNvSpPr>
          <p:nvPr>
            <p:ph type="title" idx="7"/>
          </p:nvPr>
        </p:nvSpPr>
        <p:spPr>
          <a:xfrm>
            <a:off x="6216950" y="2865402"/>
            <a:ext cx="738000" cy="7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06.</a:t>
            </a:r>
          </a:p>
        </p:txBody>
      </p:sp>
      <p:sp>
        <p:nvSpPr>
          <p:cNvPr id="206" name="Google Shape;206;p34"/>
          <p:cNvSpPr txBox="1">
            <a:spLocks noGrp="1"/>
          </p:cNvSpPr>
          <p:nvPr>
            <p:ph type="subTitle" idx="1"/>
          </p:nvPr>
        </p:nvSpPr>
        <p:spPr>
          <a:xfrm>
            <a:off x="720000" y="2168913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lang="en-GB" noProof="0" dirty="0"/>
          </a:p>
        </p:txBody>
      </p:sp>
      <p:sp>
        <p:nvSpPr>
          <p:cNvPr id="207" name="Google Shape;207;p34"/>
          <p:cNvSpPr txBox="1">
            <a:spLocks noGrp="1"/>
          </p:cNvSpPr>
          <p:nvPr>
            <p:ph type="subTitle" idx="8"/>
          </p:nvPr>
        </p:nvSpPr>
        <p:spPr>
          <a:xfrm>
            <a:off x="3419275" y="2168913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Bot Flowchart</a:t>
            </a:r>
            <a:endParaRPr lang="en-GB" noProof="0" dirty="0"/>
          </a:p>
        </p:txBody>
      </p:sp>
      <p:sp>
        <p:nvSpPr>
          <p:cNvPr id="208" name="Google Shape;208;p34"/>
          <p:cNvSpPr txBox="1">
            <a:spLocks noGrp="1"/>
          </p:cNvSpPr>
          <p:nvPr>
            <p:ph type="subTitle" idx="9"/>
          </p:nvPr>
        </p:nvSpPr>
        <p:spPr>
          <a:xfrm>
            <a:off x="6118550" y="2168913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Intent</a:t>
            </a:r>
          </a:p>
        </p:txBody>
      </p:sp>
      <p:sp>
        <p:nvSpPr>
          <p:cNvPr id="209" name="Google Shape;209;p34"/>
          <p:cNvSpPr txBox="1">
            <a:spLocks noGrp="1"/>
          </p:cNvSpPr>
          <p:nvPr>
            <p:ph type="subTitle" idx="13"/>
          </p:nvPr>
        </p:nvSpPr>
        <p:spPr>
          <a:xfrm>
            <a:off x="720000" y="3678649"/>
            <a:ext cx="2305500" cy="8219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Entities &amp; Parameters</a:t>
            </a:r>
          </a:p>
        </p:txBody>
      </p:sp>
      <p:sp>
        <p:nvSpPr>
          <p:cNvPr id="210" name="Google Shape;210;p34"/>
          <p:cNvSpPr txBox="1">
            <a:spLocks noGrp="1"/>
          </p:cNvSpPr>
          <p:nvPr>
            <p:ph type="subTitle" idx="14"/>
          </p:nvPr>
        </p:nvSpPr>
        <p:spPr>
          <a:xfrm>
            <a:off x="3419275" y="3678650"/>
            <a:ext cx="2413634" cy="8219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Contexts &amp; Rich Messages</a:t>
            </a:r>
            <a:endParaRPr lang="en-GB" noProof="0" dirty="0"/>
          </a:p>
        </p:txBody>
      </p:sp>
      <p:sp>
        <p:nvSpPr>
          <p:cNvPr id="211" name="Google Shape;211;p34"/>
          <p:cNvSpPr txBox="1">
            <a:spLocks noGrp="1"/>
          </p:cNvSpPr>
          <p:nvPr>
            <p:ph type="subTitle" idx="15"/>
          </p:nvPr>
        </p:nvSpPr>
        <p:spPr>
          <a:xfrm>
            <a:off x="6118550" y="3678650"/>
            <a:ext cx="2305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/>
          <p:nvPr/>
        </p:nvSpPr>
        <p:spPr>
          <a:xfrm>
            <a:off x="721350" y="-7075"/>
            <a:ext cx="1450800" cy="183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6" name="Google Shape;226;p36"/>
          <p:cNvSpPr txBox="1">
            <a:spLocks noGrp="1"/>
          </p:cNvSpPr>
          <p:nvPr>
            <p:ph type="title"/>
          </p:nvPr>
        </p:nvSpPr>
        <p:spPr>
          <a:xfrm>
            <a:off x="721350" y="2376200"/>
            <a:ext cx="29421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Introduction</a:t>
            </a:r>
          </a:p>
        </p:txBody>
      </p:sp>
      <p:sp>
        <p:nvSpPr>
          <p:cNvPr id="227" name="Google Shape;227;p36"/>
          <p:cNvSpPr txBox="1">
            <a:spLocks noGrp="1"/>
          </p:cNvSpPr>
          <p:nvPr>
            <p:ph type="title" idx="2"/>
          </p:nvPr>
        </p:nvSpPr>
        <p:spPr>
          <a:xfrm>
            <a:off x="996250" y="831575"/>
            <a:ext cx="90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01</a:t>
            </a:r>
          </a:p>
        </p:txBody>
      </p:sp>
      <p:sp>
        <p:nvSpPr>
          <p:cNvPr id="228" name="Google Shape;228;p36"/>
          <p:cNvSpPr/>
          <p:nvPr/>
        </p:nvSpPr>
        <p:spPr>
          <a:xfrm>
            <a:off x="7604618" y="1894975"/>
            <a:ext cx="744900" cy="644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9" name="Google Shape;229;p36"/>
          <p:cNvSpPr/>
          <p:nvPr/>
        </p:nvSpPr>
        <p:spPr>
          <a:xfrm rot="2700000">
            <a:off x="6619000" y="3632265"/>
            <a:ext cx="980050" cy="98005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30" name="Google Shape;230;p36"/>
          <p:cNvSpPr/>
          <p:nvPr/>
        </p:nvSpPr>
        <p:spPr>
          <a:xfrm rot="10800000">
            <a:off x="5990700" y="831575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>
            <a:spLocks noGrp="1"/>
          </p:cNvSpPr>
          <p:nvPr>
            <p:ph type="title"/>
          </p:nvPr>
        </p:nvSpPr>
        <p:spPr>
          <a:xfrm>
            <a:off x="811975" y="819661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Introduction</a:t>
            </a:r>
          </a:p>
        </p:txBody>
      </p:sp>
      <p:sp>
        <p:nvSpPr>
          <p:cNvPr id="217" name="Google Shape;217;p35"/>
          <p:cNvSpPr txBox="1">
            <a:spLocks noGrp="1"/>
          </p:cNvSpPr>
          <p:nvPr>
            <p:ph type="subTitle" idx="1"/>
          </p:nvPr>
        </p:nvSpPr>
        <p:spPr>
          <a:xfrm>
            <a:off x="811975" y="1478761"/>
            <a:ext cx="4294800" cy="2717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After a long day at work, many commuters passing through Tanjong Pagar MRT stop by Wok Hey for a quick meal. However, ordering in person can sometimes be inconvenient, especially during peak hours. Recognising this challenge, </a:t>
            </a:r>
            <a:r>
              <a:rPr lang="en-GB" noProof="0" dirty="0">
                <a:hlinkClick r:id="rId3"/>
              </a:rPr>
              <a:t>Wok Hey Bot</a:t>
            </a:r>
            <a:r>
              <a:rPr lang="en-GB" noProof="0" dirty="0"/>
              <a:t> was developed as a personalised ordering assistant to enhance the customer experience.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With Wok Hey Bot, users can:</a:t>
            </a:r>
          </a:p>
          <a:p>
            <a:pPr marL="171450" indent="-171450"/>
            <a:r>
              <a:rPr lang="en-GB" noProof="0" dirty="0"/>
              <a:t>Browse the menu and explore customisation options.</a:t>
            </a:r>
          </a:p>
          <a:p>
            <a:pPr marL="171450" indent="-171450"/>
            <a:r>
              <a:rPr lang="en-GB" noProof="0" dirty="0"/>
              <a:t>Make enquiries about ingredients and meal choices.</a:t>
            </a:r>
          </a:p>
          <a:p>
            <a:pPr marL="171450" indent="-171450"/>
            <a:r>
              <a:rPr lang="en-GB" noProof="0" dirty="0"/>
              <a:t>Place remote orders for pickup or delivery, reducing wait times and streamlining the process.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Let’s take a closer look at how it works!</a:t>
            </a:r>
          </a:p>
        </p:txBody>
      </p:sp>
      <p:pic>
        <p:nvPicPr>
          <p:cNvPr id="218" name="Google Shape;218;p3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11474" r="43137"/>
          <a:stretch/>
        </p:blipFill>
        <p:spPr>
          <a:xfrm>
            <a:off x="5643900" y="0"/>
            <a:ext cx="3500098" cy="5143500"/>
          </a:xfrm>
          <a:prstGeom prst="rect">
            <a:avLst/>
          </a:prstGeom>
        </p:spPr>
      </p:pic>
      <p:sp>
        <p:nvSpPr>
          <p:cNvPr id="219" name="Google Shape;219;p35"/>
          <p:cNvSpPr/>
          <p:nvPr/>
        </p:nvSpPr>
        <p:spPr>
          <a:xfrm>
            <a:off x="4177477" y="3907682"/>
            <a:ext cx="729300" cy="72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0" name="Google Shape;220;p35"/>
          <p:cNvSpPr/>
          <p:nvPr/>
        </p:nvSpPr>
        <p:spPr>
          <a:xfrm rot="10800000">
            <a:off x="348575" y="0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91787126-DE62-60A2-8537-63B6F2A32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>
            <a:extLst>
              <a:ext uri="{FF2B5EF4-FFF2-40B4-BE49-F238E27FC236}">
                <a16:creationId xmlns:a16="http://schemas.microsoft.com/office/drawing/2014/main" id="{D6162F1F-E9D2-A30F-80FF-D5EA3C55F6CC}"/>
              </a:ext>
            </a:extLst>
          </p:cNvPr>
          <p:cNvSpPr/>
          <p:nvPr/>
        </p:nvSpPr>
        <p:spPr>
          <a:xfrm>
            <a:off x="721350" y="-7075"/>
            <a:ext cx="1450800" cy="183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6" name="Google Shape;226;p36">
            <a:extLst>
              <a:ext uri="{FF2B5EF4-FFF2-40B4-BE49-F238E27FC236}">
                <a16:creationId xmlns:a16="http://schemas.microsoft.com/office/drawing/2014/main" id="{15A68C07-1DF9-1EC0-76E5-8B550C5B29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1350" y="2376200"/>
            <a:ext cx="29421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Bot Flowchart</a:t>
            </a:r>
          </a:p>
        </p:txBody>
      </p:sp>
      <p:sp>
        <p:nvSpPr>
          <p:cNvPr id="227" name="Google Shape;227;p36">
            <a:extLst>
              <a:ext uri="{FF2B5EF4-FFF2-40B4-BE49-F238E27FC236}">
                <a16:creationId xmlns:a16="http://schemas.microsoft.com/office/drawing/2014/main" id="{40CC4A69-7072-2321-931E-2FAF0655517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96250" y="831575"/>
            <a:ext cx="90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02</a:t>
            </a:r>
          </a:p>
        </p:txBody>
      </p:sp>
      <p:sp>
        <p:nvSpPr>
          <p:cNvPr id="228" name="Google Shape;228;p36">
            <a:extLst>
              <a:ext uri="{FF2B5EF4-FFF2-40B4-BE49-F238E27FC236}">
                <a16:creationId xmlns:a16="http://schemas.microsoft.com/office/drawing/2014/main" id="{0D29E78C-F2CE-E0B7-BBA5-BE3D8752F0B9}"/>
              </a:ext>
            </a:extLst>
          </p:cNvPr>
          <p:cNvSpPr/>
          <p:nvPr/>
        </p:nvSpPr>
        <p:spPr>
          <a:xfrm>
            <a:off x="7604618" y="1894975"/>
            <a:ext cx="744900" cy="644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9" name="Google Shape;229;p36">
            <a:extLst>
              <a:ext uri="{FF2B5EF4-FFF2-40B4-BE49-F238E27FC236}">
                <a16:creationId xmlns:a16="http://schemas.microsoft.com/office/drawing/2014/main" id="{3CE5E41A-039E-B83F-4877-E13BD1EA5ECF}"/>
              </a:ext>
            </a:extLst>
          </p:cNvPr>
          <p:cNvSpPr/>
          <p:nvPr/>
        </p:nvSpPr>
        <p:spPr>
          <a:xfrm rot="2700000">
            <a:off x="6619000" y="3632265"/>
            <a:ext cx="980050" cy="98005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30" name="Google Shape;230;p36">
            <a:extLst>
              <a:ext uri="{FF2B5EF4-FFF2-40B4-BE49-F238E27FC236}">
                <a16:creationId xmlns:a16="http://schemas.microsoft.com/office/drawing/2014/main" id="{35871DF0-F92D-0B96-7D3C-DE4E1F5C22E1}"/>
              </a:ext>
            </a:extLst>
          </p:cNvPr>
          <p:cNvSpPr/>
          <p:nvPr/>
        </p:nvSpPr>
        <p:spPr>
          <a:xfrm rot="10800000">
            <a:off x="5990700" y="831575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58762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>
          <a:extLst>
            <a:ext uri="{FF2B5EF4-FFF2-40B4-BE49-F238E27FC236}">
              <a16:creationId xmlns:a16="http://schemas.microsoft.com/office/drawing/2014/main" id="{9DC67474-366C-4C92-0FEE-5BA15BF75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7">
            <a:extLst>
              <a:ext uri="{FF2B5EF4-FFF2-40B4-BE49-F238E27FC236}">
                <a16:creationId xmlns:a16="http://schemas.microsoft.com/office/drawing/2014/main" id="{CB052F09-A7E5-B608-DDE4-616B5D5219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30444" y="83449"/>
            <a:ext cx="45657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Bot Architecture</a:t>
            </a:r>
          </a:p>
        </p:txBody>
      </p:sp>
      <p:sp>
        <p:nvSpPr>
          <p:cNvPr id="465" name="Google Shape;465;p47">
            <a:extLst>
              <a:ext uri="{FF2B5EF4-FFF2-40B4-BE49-F238E27FC236}">
                <a16:creationId xmlns:a16="http://schemas.microsoft.com/office/drawing/2014/main" id="{83FA6310-4D8A-8C65-9F38-000890607409}"/>
              </a:ext>
            </a:extLst>
          </p:cNvPr>
          <p:cNvSpPr txBox="1"/>
          <p:nvPr/>
        </p:nvSpPr>
        <p:spPr>
          <a:xfrm>
            <a:off x="1316714" y="944663"/>
            <a:ext cx="959507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Store Location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0D90A6C-561A-DC25-80E4-DC98C1DF911E}"/>
              </a:ext>
            </a:extLst>
          </p:cNvPr>
          <p:cNvGrpSpPr/>
          <p:nvPr/>
        </p:nvGrpSpPr>
        <p:grpSpPr>
          <a:xfrm>
            <a:off x="2347450" y="124309"/>
            <a:ext cx="671416" cy="572700"/>
            <a:chOff x="750984" y="207817"/>
            <a:chExt cx="703118" cy="618073"/>
          </a:xfrm>
        </p:grpSpPr>
        <p:sp>
          <p:nvSpPr>
            <p:cNvPr id="472" name="Google Shape;472;p47">
              <a:extLst>
                <a:ext uri="{FF2B5EF4-FFF2-40B4-BE49-F238E27FC236}">
                  <a16:creationId xmlns:a16="http://schemas.microsoft.com/office/drawing/2014/main" id="{75DFD5A0-4052-ED67-7B19-076140C771E7}"/>
                </a:ext>
              </a:extLst>
            </p:cNvPr>
            <p:cNvSpPr/>
            <p:nvPr/>
          </p:nvSpPr>
          <p:spPr>
            <a:xfrm>
              <a:off x="801159" y="207817"/>
              <a:ext cx="602768" cy="618073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sz="600" noProof="0" dirty="0">
                <a:solidFill>
                  <a:schemeClr val="bg1">
                    <a:lumMod val="10000"/>
                  </a:schemeClr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4548695-2A9C-4238-809C-6D01FA9E7E8F}"/>
                </a:ext>
              </a:extLst>
            </p:cNvPr>
            <p:cNvSpPr txBox="1"/>
            <p:nvPr/>
          </p:nvSpPr>
          <p:spPr>
            <a:xfrm>
              <a:off x="750984" y="401437"/>
              <a:ext cx="703118" cy="2491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900" noProof="0" dirty="0">
                  <a:solidFill>
                    <a:schemeClr val="bg1">
                      <a:lumMod val="10000"/>
                    </a:schemeClr>
                  </a:solidFill>
                  <a:latin typeface="Figtree"/>
                  <a:ea typeface="Figtree"/>
                  <a:cs typeface="Figtree"/>
                  <a:sym typeface="Figtree"/>
                </a:rPr>
                <a:t>Welcome</a:t>
              </a:r>
              <a:endParaRPr lang="en-GB" sz="900" dirty="0">
                <a:solidFill>
                  <a:schemeClr val="bg1">
                    <a:lumMod val="10000"/>
                  </a:schemeClr>
                </a:solidFill>
              </a:endParaRPr>
            </a:p>
          </p:txBody>
        </p:sp>
      </p:grpSp>
      <p:sp>
        <p:nvSpPr>
          <p:cNvPr id="9" name="Google Shape;465;p47">
            <a:extLst>
              <a:ext uri="{FF2B5EF4-FFF2-40B4-BE49-F238E27FC236}">
                <a16:creationId xmlns:a16="http://schemas.microsoft.com/office/drawing/2014/main" id="{D841963E-EF44-0739-4B5B-70A4EEBACC3A}"/>
              </a:ext>
            </a:extLst>
          </p:cNvPr>
          <p:cNvSpPr txBox="1"/>
          <p:nvPr/>
        </p:nvSpPr>
        <p:spPr>
          <a:xfrm>
            <a:off x="3090095" y="944663"/>
            <a:ext cx="1153471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Menu Information</a:t>
            </a:r>
          </a:p>
        </p:txBody>
      </p:sp>
      <p:sp>
        <p:nvSpPr>
          <p:cNvPr id="10" name="Google Shape;465;p47">
            <a:extLst>
              <a:ext uri="{FF2B5EF4-FFF2-40B4-BE49-F238E27FC236}">
                <a16:creationId xmlns:a16="http://schemas.microsoft.com/office/drawing/2014/main" id="{71A28F33-00E5-3431-9280-EA50C5575385}"/>
              </a:ext>
            </a:extLst>
          </p:cNvPr>
          <p:cNvSpPr txBox="1"/>
          <p:nvPr/>
        </p:nvSpPr>
        <p:spPr>
          <a:xfrm>
            <a:off x="2203405" y="1540847"/>
            <a:ext cx="959507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Place Order</a:t>
            </a:r>
          </a:p>
        </p:txBody>
      </p:sp>
      <p:sp>
        <p:nvSpPr>
          <p:cNvPr id="11" name="Google Shape;465;p47">
            <a:extLst>
              <a:ext uri="{FF2B5EF4-FFF2-40B4-BE49-F238E27FC236}">
                <a16:creationId xmlns:a16="http://schemas.microsoft.com/office/drawing/2014/main" id="{3DA6F8FA-6B29-4D38-4A5F-D32D896906DF}"/>
              </a:ext>
            </a:extLst>
          </p:cNvPr>
          <p:cNvSpPr txBox="1"/>
          <p:nvPr/>
        </p:nvSpPr>
        <p:spPr>
          <a:xfrm>
            <a:off x="806493" y="1955448"/>
            <a:ext cx="959507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Change Order</a:t>
            </a:r>
          </a:p>
        </p:txBody>
      </p:sp>
      <p:sp>
        <p:nvSpPr>
          <p:cNvPr id="12" name="Google Shape;465;p47">
            <a:extLst>
              <a:ext uri="{FF2B5EF4-FFF2-40B4-BE49-F238E27FC236}">
                <a16:creationId xmlns:a16="http://schemas.microsoft.com/office/drawing/2014/main" id="{3F092FC6-B223-D6E2-5950-651430DE08C0}"/>
              </a:ext>
            </a:extLst>
          </p:cNvPr>
          <p:cNvSpPr txBox="1"/>
          <p:nvPr/>
        </p:nvSpPr>
        <p:spPr>
          <a:xfrm>
            <a:off x="2203404" y="3060981"/>
            <a:ext cx="959507" cy="252000"/>
          </a:xfrm>
          <a:prstGeom prst="rect">
            <a:avLst/>
          </a:prstGeom>
          <a:noFill/>
          <a:ln w="9525" cap="flat" cmpd="sng">
            <a:solidFill>
              <a:schemeClr val="bg1">
                <a:lumMod val="1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Confirm Order</a:t>
            </a:r>
          </a:p>
        </p:txBody>
      </p:sp>
      <p:sp>
        <p:nvSpPr>
          <p:cNvPr id="13" name="Google Shape;465;p47">
            <a:extLst>
              <a:ext uri="{FF2B5EF4-FFF2-40B4-BE49-F238E27FC236}">
                <a16:creationId xmlns:a16="http://schemas.microsoft.com/office/drawing/2014/main" id="{A0FDABA7-1B40-7BBF-C7D3-68098B6DCF7A}"/>
              </a:ext>
            </a:extLst>
          </p:cNvPr>
          <p:cNvSpPr txBox="1"/>
          <p:nvPr/>
        </p:nvSpPr>
        <p:spPr>
          <a:xfrm>
            <a:off x="2167192" y="3592330"/>
            <a:ext cx="1042634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Order Collection</a:t>
            </a:r>
          </a:p>
        </p:txBody>
      </p:sp>
      <p:sp>
        <p:nvSpPr>
          <p:cNvPr id="14" name="Google Shape;465;p47">
            <a:extLst>
              <a:ext uri="{FF2B5EF4-FFF2-40B4-BE49-F238E27FC236}">
                <a16:creationId xmlns:a16="http://schemas.microsoft.com/office/drawing/2014/main" id="{E3D3F6FA-A62D-15AE-7A1D-D3D5DAC5E20B}"/>
              </a:ext>
            </a:extLst>
          </p:cNvPr>
          <p:cNvSpPr txBox="1"/>
          <p:nvPr/>
        </p:nvSpPr>
        <p:spPr>
          <a:xfrm>
            <a:off x="3950690" y="3062759"/>
            <a:ext cx="959507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Order Delivery</a:t>
            </a:r>
          </a:p>
        </p:txBody>
      </p:sp>
      <p:sp>
        <p:nvSpPr>
          <p:cNvPr id="15" name="Google Shape;465;p47">
            <a:extLst>
              <a:ext uri="{FF2B5EF4-FFF2-40B4-BE49-F238E27FC236}">
                <a16:creationId xmlns:a16="http://schemas.microsoft.com/office/drawing/2014/main" id="{8F6D983D-F869-642F-11F5-DDC75D495890}"/>
              </a:ext>
            </a:extLst>
          </p:cNvPr>
          <p:cNvSpPr txBox="1"/>
          <p:nvPr/>
        </p:nvSpPr>
        <p:spPr>
          <a:xfrm>
            <a:off x="4710725" y="1820167"/>
            <a:ext cx="1084197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Change Address</a:t>
            </a:r>
          </a:p>
        </p:txBody>
      </p:sp>
      <p:sp>
        <p:nvSpPr>
          <p:cNvPr id="16" name="Google Shape;465;p47">
            <a:extLst>
              <a:ext uri="{FF2B5EF4-FFF2-40B4-BE49-F238E27FC236}">
                <a16:creationId xmlns:a16="http://schemas.microsoft.com/office/drawing/2014/main" id="{20870A4D-8515-E131-FBA4-04F8CC20A0CD}"/>
              </a:ext>
            </a:extLst>
          </p:cNvPr>
          <p:cNvSpPr txBox="1"/>
          <p:nvPr/>
        </p:nvSpPr>
        <p:spPr>
          <a:xfrm>
            <a:off x="7203265" y="3052916"/>
            <a:ext cx="1042634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Confirm Delivery</a:t>
            </a:r>
          </a:p>
        </p:txBody>
      </p:sp>
      <p:sp>
        <p:nvSpPr>
          <p:cNvPr id="17" name="Google Shape;465;p47">
            <a:extLst>
              <a:ext uri="{FF2B5EF4-FFF2-40B4-BE49-F238E27FC236}">
                <a16:creationId xmlns:a16="http://schemas.microsoft.com/office/drawing/2014/main" id="{40B60ED5-033F-4E1A-521C-1E966A95B48C}"/>
              </a:ext>
            </a:extLst>
          </p:cNvPr>
          <p:cNvSpPr txBox="1"/>
          <p:nvPr/>
        </p:nvSpPr>
        <p:spPr>
          <a:xfrm>
            <a:off x="753772" y="3986267"/>
            <a:ext cx="1082435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Change Location</a:t>
            </a:r>
          </a:p>
        </p:txBody>
      </p:sp>
      <p:sp>
        <p:nvSpPr>
          <p:cNvPr id="18" name="Google Shape;465;p47">
            <a:extLst>
              <a:ext uri="{FF2B5EF4-FFF2-40B4-BE49-F238E27FC236}">
                <a16:creationId xmlns:a16="http://schemas.microsoft.com/office/drawing/2014/main" id="{A5F49A25-F5C1-3782-42CD-9D2AEFA2C1D8}"/>
              </a:ext>
            </a:extLst>
          </p:cNvPr>
          <p:cNvSpPr txBox="1"/>
          <p:nvPr/>
        </p:nvSpPr>
        <p:spPr>
          <a:xfrm>
            <a:off x="3756726" y="4420846"/>
            <a:ext cx="1153471" cy="25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Confirm Collection</a:t>
            </a:r>
          </a:p>
        </p:txBody>
      </p:sp>
      <p:grpSp>
        <p:nvGrpSpPr>
          <p:cNvPr id="506" name="Group 505">
            <a:extLst>
              <a:ext uri="{FF2B5EF4-FFF2-40B4-BE49-F238E27FC236}">
                <a16:creationId xmlns:a16="http://schemas.microsoft.com/office/drawing/2014/main" id="{E9BCC23F-69DF-6B20-14D7-A743329E1589}"/>
              </a:ext>
            </a:extLst>
          </p:cNvPr>
          <p:cNvGrpSpPr/>
          <p:nvPr/>
        </p:nvGrpSpPr>
        <p:grpSpPr>
          <a:xfrm>
            <a:off x="6357225" y="3789045"/>
            <a:ext cx="675007" cy="1273163"/>
            <a:chOff x="5871411" y="3717402"/>
            <a:chExt cx="675007" cy="127316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014DD17-9214-3DA6-78C7-D93ABFCD3ED7}"/>
                </a:ext>
              </a:extLst>
            </p:cNvPr>
            <p:cNvGrpSpPr/>
            <p:nvPr/>
          </p:nvGrpSpPr>
          <p:grpSpPr>
            <a:xfrm>
              <a:off x="5871411" y="3717402"/>
              <a:ext cx="671416" cy="572700"/>
              <a:chOff x="750984" y="207817"/>
              <a:chExt cx="703118" cy="618073"/>
            </a:xfrm>
          </p:grpSpPr>
          <p:sp>
            <p:nvSpPr>
              <p:cNvPr id="22" name="Google Shape;472;p47">
                <a:extLst>
                  <a:ext uri="{FF2B5EF4-FFF2-40B4-BE49-F238E27FC236}">
                    <a16:creationId xmlns:a16="http://schemas.microsoft.com/office/drawing/2014/main" id="{1E12EF80-B572-4469-8BA9-36AC13CB1F98}"/>
                  </a:ext>
                </a:extLst>
              </p:cNvPr>
              <p:cNvSpPr/>
              <p:nvPr/>
            </p:nvSpPr>
            <p:spPr>
              <a:xfrm>
                <a:off x="801159" y="207817"/>
                <a:ext cx="602768" cy="618073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GB" sz="600" noProof="0" dirty="0">
                  <a:solidFill>
                    <a:schemeClr val="bg1">
                      <a:lumMod val="10000"/>
                    </a:schemeClr>
                  </a:solidFill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AA61722-3157-2752-50FE-F54D9382E528}"/>
                  </a:ext>
                </a:extLst>
              </p:cNvPr>
              <p:cNvSpPr txBox="1"/>
              <p:nvPr/>
            </p:nvSpPr>
            <p:spPr>
              <a:xfrm>
                <a:off x="750984" y="317557"/>
                <a:ext cx="703118" cy="39859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900" noProof="0" dirty="0">
                    <a:solidFill>
                      <a:schemeClr val="bg1">
                        <a:lumMod val="10000"/>
                      </a:schemeClr>
                    </a:solidFill>
                    <a:latin typeface="Figtree"/>
                    <a:ea typeface="Figtree"/>
                    <a:cs typeface="Figtree"/>
                    <a:sym typeface="Figtree"/>
                  </a:rPr>
                  <a:t>Thank You</a:t>
                </a:r>
                <a:endParaRPr lang="en-GB" sz="900" dirty="0">
                  <a:solidFill>
                    <a:schemeClr val="bg1">
                      <a:lumMod val="10000"/>
                    </a:schemeClr>
                  </a:solidFill>
                </a:endParaRP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E50873D-26CF-A953-A354-B9CE048134EC}"/>
                </a:ext>
              </a:extLst>
            </p:cNvPr>
            <p:cNvGrpSpPr/>
            <p:nvPr/>
          </p:nvGrpSpPr>
          <p:grpSpPr>
            <a:xfrm>
              <a:off x="5875002" y="4417865"/>
              <a:ext cx="671416" cy="572700"/>
              <a:chOff x="754744" y="207817"/>
              <a:chExt cx="703118" cy="618073"/>
            </a:xfrm>
          </p:grpSpPr>
          <p:sp>
            <p:nvSpPr>
              <p:cNvPr id="25" name="Google Shape;472;p47">
                <a:extLst>
                  <a:ext uri="{FF2B5EF4-FFF2-40B4-BE49-F238E27FC236}">
                    <a16:creationId xmlns:a16="http://schemas.microsoft.com/office/drawing/2014/main" id="{E2FF09CC-748B-3FC8-E0A1-CF5E8A197712}"/>
                  </a:ext>
                </a:extLst>
              </p:cNvPr>
              <p:cNvSpPr/>
              <p:nvPr/>
            </p:nvSpPr>
            <p:spPr>
              <a:xfrm>
                <a:off x="801159" y="207817"/>
                <a:ext cx="602768" cy="618073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GB" sz="600" noProof="0" dirty="0">
                  <a:solidFill>
                    <a:schemeClr val="bg1">
                      <a:lumMod val="10000"/>
                    </a:schemeClr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4A71E7D-6A69-2E6D-7A07-276C4DB78822}"/>
                  </a:ext>
                </a:extLst>
              </p:cNvPr>
              <p:cNvSpPr txBox="1"/>
              <p:nvPr/>
            </p:nvSpPr>
            <p:spPr>
              <a:xfrm>
                <a:off x="754744" y="392293"/>
                <a:ext cx="703118" cy="2491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900" noProof="0" dirty="0">
                    <a:solidFill>
                      <a:schemeClr val="bg1">
                        <a:lumMod val="10000"/>
                      </a:schemeClr>
                    </a:solidFill>
                    <a:latin typeface="Figtree"/>
                    <a:ea typeface="Figtree"/>
                    <a:cs typeface="Figtree"/>
                    <a:sym typeface="Figtree"/>
                  </a:rPr>
                  <a:t>Goodbye</a:t>
                </a:r>
                <a:endParaRPr lang="en-GB" sz="900" dirty="0">
                  <a:solidFill>
                    <a:schemeClr val="bg1">
                      <a:lumMod val="10000"/>
                    </a:schemeClr>
                  </a:solidFill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D6004A2-1231-70FD-0C7F-26215AF3492E}"/>
              </a:ext>
            </a:extLst>
          </p:cNvPr>
          <p:cNvGrpSpPr/>
          <p:nvPr/>
        </p:nvGrpSpPr>
        <p:grpSpPr>
          <a:xfrm>
            <a:off x="5806438" y="2905399"/>
            <a:ext cx="671416" cy="572701"/>
            <a:chOff x="7942747" y="4098588"/>
            <a:chExt cx="671416" cy="539126"/>
          </a:xfrm>
        </p:grpSpPr>
        <p:sp>
          <p:nvSpPr>
            <p:cNvPr id="30" name="Google Shape;473;p47">
              <a:extLst>
                <a:ext uri="{FF2B5EF4-FFF2-40B4-BE49-F238E27FC236}">
                  <a16:creationId xmlns:a16="http://schemas.microsoft.com/office/drawing/2014/main" id="{3769615E-880F-4FFB-C287-A22251EE7FE2}"/>
                </a:ext>
              </a:extLst>
            </p:cNvPr>
            <p:cNvSpPr/>
            <p:nvPr/>
          </p:nvSpPr>
          <p:spPr>
            <a:xfrm rot="2700000">
              <a:off x="8008892" y="4082776"/>
              <a:ext cx="539126" cy="5707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noProof="0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0F95D0F-6F43-0737-BBA7-9D2272643159}"/>
                </a:ext>
              </a:extLst>
            </p:cNvPr>
            <p:cNvSpPr txBox="1"/>
            <p:nvPr/>
          </p:nvSpPr>
          <p:spPr>
            <a:xfrm>
              <a:off x="7942747" y="4174220"/>
              <a:ext cx="67141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900" noProof="0" dirty="0">
                  <a:solidFill>
                    <a:schemeClr val="bg1">
                      <a:lumMod val="10000"/>
                    </a:schemeClr>
                  </a:solidFill>
                  <a:latin typeface="Figtree"/>
                  <a:ea typeface="Figtree"/>
                  <a:cs typeface="Figtree"/>
                  <a:sym typeface="Figtree"/>
                </a:rPr>
                <a:t>Check Address</a:t>
              </a:r>
              <a:endParaRPr lang="en-GB" sz="900" dirty="0">
                <a:solidFill>
                  <a:schemeClr val="bg1">
                    <a:lumMod val="10000"/>
                  </a:schemeClr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40F9B75-6183-EC85-EE4A-BD0209C8C1E8}"/>
              </a:ext>
            </a:extLst>
          </p:cNvPr>
          <p:cNvGrpSpPr/>
          <p:nvPr/>
        </p:nvGrpSpPr>
        <p:grpSpPr>
          <a:xfrm>
            <a:off x="2365874" y="4299657"/>
            <a:ext cx="633609" cy="514232"/>
            <a:chOff x="7942747" y="4098588"/>
            <a:chExt cx="671416" cy="539126"/>
          </a:xfrm>
        </p:grpSpPr>
        <p:sp>
          <p:nvSpPr>
            <p:cNvPr id="33" name="Google Shape;473;p47">
              <a:extLst>
                <a:ext uri="{FF2B5EF4-FFF2-40B4-BE49-F238E27FC236}">
                  <a16:creationId xmlns:a16="http://schemas.microsoft.com/office/drawing/2014/main" id="{D646582C-50F8-A9D3-C36D-A03D87C09B00}"/>
                </a:ext>
              </a:extLst>
            </p:cNvPr>
            <p:cNvSpPr/>
            <p:nvPr/>
          </p:nvSpPr>
          <p:spPr>
            <a:xfrm rot="2700000">
              <a:off x="8008892" y="4082776"/>
              <a:ext cx="539126" cy="5707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noProof="0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0335B0B-9CCD-76F3-EC8C-863433A436E6}"/>
                </a:ext>
              </a:extLst>
            </p:cNvPr>
            <p:cNvSpPr txBox="1"/>
            <p:nvPr/>
          </p:nvSpPr>
          <p:spPr>
            <a:xfrm>
              <a:off x="7942747" y="4174220"/>
              <a:ext cx="671416" cy="3476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900" noProof="0" dirty="0">
                  <a:solidFill>
                    <a:schemeClr val="bg1">
                      <a:lumMod val="10000"/>
                    </a:schemeClr>
                  </a:solidFill>
                  <a:latin typeface="Figtree"/>
                  <a:ea typeface="Figtree"/>
                  <a:cs typeface="Figtree"/>
                  <a:sym typeface="Figtree"/>
                </a:rPr>
                <a:t>Check Location</a:t>
              </a:r>
              <a:endParaRPr lang="en-GB" sz="900" dirty="0">
                <a:solidFill>
                  <a:schemeClr val="bg1">
                    <a:lumMod val="10000"/>
                  </a:schemeClr>
                </a:solidFill>
              </a:endParaRPr>
            </a:p>
          </p:txBody>
        </p:sp>
      </p:grp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ED4B6881-ECCC-1570-0CCA-E84643F77ED8}"/>
              </a:ext>
            </a:extLst>
          </p:cNvPr>
          <p:cNvCxnSpPr>
            <a:stCxn id="472" idx="4"/>
            <a:endCxn id="465" idx="0"/>
          </p:cNvCxnSpPr>
          <p:nvPr/>
        </p:nvCxnSpPr>
        <p:spPr>
          <a:xfrm rot="5400000">
            <a:off x="2115987" y="377491"/>
            <a:ext cx="247654" cy="886691"/>
          </a:xfrm>
          <a:prstGeom prst="bentConnector3">
            <a:avLst>
              <a:gd name="adj1" fmla="val 40675"/>
            </a:avLst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96647726-C189-16F1-2B4A-B498087E5AF6}"/>
              </a:ext>
            </a:extLst>
          </p:cNvPr>
          <p:cNvCxnSpPr>
            <a:cxnSpLocks/>
            <a:stCxn id="472" idx="4"/>
            <a:endCxn id="9" idx="0"/>
          </p:cNvCxnSpPr>
          <p:nvPr/>
        </p:nvCxnSpPr>
        <p:spPr>
          <a:xfrm rot="16200000" flipH="1">
            <a:off x="3051168" y="329000"/>
            <a:ext cx="247654" cy="983672"/>
          </a:xfrm>
          <a:prstGeom prst="bentConnector3">
            <a:avLst>
              <a:gd name="adj1" fmla="val 40676"/>
            </a:avLst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B216D798-A9A8-210A-CEF4-ACB3248B8443}"/>
              </a:ext>
            </a:extLst>
          </p:cNvPr>
          <p:cNvCxnSpPr>
            <a:cxnSpLocks/>
            <a:stCxn id="465" idx="2"/>
            <a:endCxn id="10" idx="0"/>
          </p:cNvCxnSpPr>
          <p:nvPr/>
        </p:nvCxnSpPr>
        <p:spPr>
          <a:xfrm rot="16200000" flipH="1">
            <a:off x="2067721" y="925409"/>
            <a:ext cx="344184" cy="886691"/>
          </a:xfrm>
          <a:prstGeom prst="bentConnector3">
            <a:avLst>
              <a:gd name="adj1" fmla="val 39265"/>
            </a:avLst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2CF40B2D-C02B-9F45-A5AB-DC1E81189165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rot="5400000">
            <a:off x="3002903" y="876919"/>
            <a:ext cx="344184" cy="983672"/>
          </a:xfrm>
          <a:prstGeom prst="bentConnector3">
            <a:avLst>
              <a:gd name="adj1" fmla="val 39266"/>
            </a:avLst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C7E5B39-5E8B-7CF5-F380-59FD18779629}"/>
              </a:ext>
            </a:extLst>
          </p:cNvPr>
          <p:cNvCxnSpPr>
            <a:cxnSpLocks/>
            <a:stCxn id="12" idx="3"/>
            <a:endCxn id="14" idx="1"/>
          </p:cNvCxnSpPr>
          <p:nvPr/>
        </p:nvCxnSpPr>
        <p:spPr>
          <a:xfrm>
            <a:off x="3162911" y="3186981"/>
            <a:ext cx="787779" cy="1778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60E3575-2318-868F-E335-03BBBA443180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910197" y="3186981"/>
            <a:ext cx="827677" cy="1778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4A6A918-7ED1-A733-330B-D77982A05F4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546417" y="3178916"/>
            <a:ext cx="656848" cy="2992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46F731EC-E64A-632E-22BA-FBE6EBE62A5B}"/>
              </a:ext>
            </a:extLst>
          </p:cNvPr>
          <p:cNvGrpSpPr/>
          <p:nvPr/>
        </p:nvGrpSpPr>
        <p:grpSpPr>
          <a:xfrm>
            <a:off x="2401078" y="2313790"/>
            <a:ext cx="564154" cy="454323"/>
            <a:chOff x="7942747" y="4098588"/>
            <a:chExt cx="671416" cy="539126"/>
          </a:xfrm>
        </p:grpSpPr>
        <p:sp>
          <p:nvSpPr>
            <p:cNvPr id="453" name="Google Shape;473;p47">
              <a:extLst>
                <a:ext uri="{FF2B5EF4-FFF2-40B4-BE49-F238E27FC236}">
                  <a16:creationId xmlns:a16="http://schemas.microsoft.com/office/drawing/2014/main" id="{6138825A-907E-4E88-F25E-B17F56E10E84}"/>
                </a:ext>
              </a:extLst>
            </p:cNvPr>
            <p:cNvSpPr/>
            <p:nvPr/>
          </p:nvSpPr>
          <p:spPr>
            <a:xfrm rot="2700000">
              <a:off x="8008892" y="4082776"/>
              <a:ext cx="539126" cy="5707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GB" noProof="0" dirty="0"/>
            </a:p>
          </p:txBody>
        </p:sp>
        <p:sp>
          <p:nvSpPr>
            <p:cNvPr id="454" name="TextBox 453">
              <a:extLst>
                <a:ext uri="{FF2B5EF4-FFF2-40B4-BE49-F238E27FC236}">
                  <a16:creationId xmlns:a16="http://schemas.microsoft.com/office/drawing/2014/main" id="{966C1A51-7339-1979-5FE7-32931EAC99D1}"/>
                </a:ext>
              </a:extLst>
            </p:cNvPr>
            <p:cNvSpPr txBox="1"/>
            <p:nvPr/>
          </p:nvSpPr>
          <p:spPr>
            <a:xfrm>
              <a:off x="7942747" y="4174220"/>
              <a:ext cx="671416" cy="3476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900" noProof="0" dirty="0">
                  <a:solidFill>
                    <a:schemeClr val="bg1">
                      <a:lumMod val="10000"/>
                    </a:schemeClr>
                  </a:solidFill>
                  <a:latin typeface="Figtree"/>
                  <a:ea typeface="Figtree"/>
                  <a:cs typeface="Figtree"/>
                  <a:sym typeface="Figtree"/>
                </a:rPr>
                <a:t>Check Order</a:t>
              </a:r>
              <a:endParaRPr lang="en-GB" sz="900" dirty="0">
                <a:solidFill>
                  <a:schemeClr val="bg1">
                    <a:lumMod val="10000"/>
                  </a:schemeClr>
                </a:solidFill>
              </a:endParaRP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531A709-1A06-95ED-18B1-3ED00EE86382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2683159" y="1792847"/>
            <a:ext cx="6782" cy="414601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Elbow Connector 456">
            <a:extLst>
              <a:ext uri="{FF2B5EF4-FFF2-40B4-BE49-F238E27FC236}">
                <a16:creationId xmlns:a16="http://schemas.microsoft.com/office/drawing/2014/main" id="{23E14D15-8452-9A5D-EAB8-8B80CAECD323}"/>
              </a:ext>
            </a:extLst>
          </p:cNvPr>
          <p:cNvCxnSpPr>
            <a:cxnSpLocks/>
            <a:endCxn id="11" idx="2"/>
          </p:cNvCxnSpPr>
          <p:nvPr/>
        </p:nvCxnSpPr>
        <p:spPr>
          <a:xfrm rot="10800000">
            <a:off x="1286248" y="2207448"/>
            <a:ext cx="1079627" cy="356032"/>
          </a:xfrm>
          <a:prstGeom prst="bentConnector2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5" name="Elbow Connector 474">
            <a:extLst>
              <a:ext uri="{FF2B5EF4-FFF2-40B4-BE49-F238E27FC236}">
                <a16:creationId xmlns:a16="http://schemas.microsoft.com/office/drawing/2014/main" id="{C03825A5-36C2-B3B5-A157-E5A1A9ACE8F0}"/>
              </a:ext>
            </a:extLst>
          </p:cNvPr>
          <p:cNvCxnSpPr>
            <a:cxnSpLocks/>
            <a:stCxn id="11" idx="0"/>
            <a:endCxn id="10" idx="1"/>
          </p:cNvCxnSpPr>
          <p:nvPr/>
        </p:nvCxnSpPr>
        <p:spPr>
          <a:xfrm rot="5400000" flipH="1" flipV="1">
            <a:off x="1600526" y="1352569"/>
            <a:ext cx="288601" cy="917158"/>
          </a:xfrm>
          <a:prstGeom prst="bentConnector2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3" name="Straight Arrow Connector 482">
            <a:extLst>
              <a:ext uri="{FF2B5EF4-FFF2-40B4-BE49-F238E27FC236}">
                <a16:creationId xmlns:a16="http://schemas.microsoft.com/office/drawing/2014/main" id="{185CBD0C-D287-FB37-1BA4-B3B25945ECFF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2678269" y="2871134"/>
            <a:ext cx="4889" cy="189847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Straight Arrow Connector 489">
            <a:extLst>
              <a:ext uri="{FF2B5EF4-FFF2-40B4-BE49-F238E27FC236}">
                <a16:creationId xmlns:a16="http://schemas.microsoft.com/office/drawing/2014/main" id="{E9E0B7BA-E46E-D534-4FC1-3F085C9A84B1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2683158" y="3312981"/>
            <a:ext cx="5351" cy="279349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5" name="Elbow Connector 494">
            <a:extLst>
              <a:ext uri="{FF2B5EF4-FFF2-40B4-BE49-F238E27FC236}">
                <a16:creationId xmlns:a16="http://schemas.microsoft.com/office/drawing/2014/main" id="{9FD11745-9599-7056-98A1-DDBD21685B10}"/>
              </a:ext>
            </a:extLst>
          </p:cNvPr>
          <p:cNvCxnSpPr>
            <a:cxnSpLocks/>
            <a:endCxn id="17" idx="2"/>
          </p:cNvCxnSpPr>
          <p:nvPr/>
        </p:nvCxnSpPr>
        <p:spPr>
          <a:xfrm rot="10800000">
            <a:off x="1294991" y="4238267"/>
            <a:ext cx="1011861" cy="328296"/>
          </a:xfrm>
          <a:prstGeom prst="bentConnector2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8" name="Elbow Connector 497">
            <a:extLst>
              <a:ext uri="{FF2B5EF4-FFF2-40B4-BE49-F238E27FC236}">
                <a16:creationId xmlns:a16="http://schemas.microsoft.com/office/drawing/2014/main" id="{7BB32941-D83B-33F3-8D10-F7414347F1A3}"/>
              </a:ext>
            </a:extLst>
          </p:cNvPr>
          <p:cNvCxnSpPr>
            <a:cxnSpLocks/>
            <a:stCxn id="17" idx="0"/>
            <a:endCxn id="13" idx="1"/>
          </p:cNvCxnSpPr>
          <p:nvPr/>
        </p:nvCxnSpPr>
        <p:spPr>
          <a:xfrm rot="5400000" flipH="1" flipV="1">
            <a:off x="1597123" y="3416198"/>
            <a:ext cx="267937" cy="872202"/>
          </a:xfrm>
          <a:prstGeom prst="bentConnector2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1" name="Straight Arrow Connector 500">
            <a:extLst>
              <a:ext uri="{FF2B5EF4-FFF2-40B4-BE49-F238E27FC236}">
                <a16:creationId xmlns:a16="http://schemas.microsoft.com/office/drawing/2014/main" id="{96731625-9787-5D94-D780-DBF7D12A5B0C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3058506" y="4546846"/>
            <a:ext cx="698220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7" name="Elbow Connector 506">
            <a:extLst>
              <a:ext uri="{FF2B5EF4-FFF2-40B4-BE49-F238E27FC236}">
                <a16:creationId xmlns:a16="http://schemas.microsoft.com/office/drawing/2014/main" id="{D2E34297-A8E3-38DB-3E3D-33E757EDB353}"/>
              </a:ext>
            </a:extLst>
          </p:cNvPr>
          <p:cNvCxnSpPr>
            <a:cxnSpLocks/>
            <a:endCxn id="15" idx="3"/>
          </p:cNvCxnSpPr>
          <p:nvPr/>
        </p:nvCxnSpPr>
        <p:spPr>
          <a:xfrm rot="16200000" flipV="1">
            <a:off x="5545259" y="2195830"/>
            <a:ext cx="846550" cy="347224"/>
          </a:xfrm>
          <a:prstGeom prst="bentConnector2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Elbow Connector 509">
            <a:extLst>
              <a:ext uri="{FF2B5EF4-FFF2-40B4-BE49-F238E27FC236}">
                <a16:creationId xmlns:a16="http://schemas.microsoft.com/office/drawing/2014/main" id="{8571B334-074A-A44A-8BE5-AD45CD59E6D2}"/>
              </a:ext>
            </a:extLst>
          </p:cNvPr>
          <p:cNvCxnSpPr>
            <a:cxnSpLocks/>
            <a:stCxn id="15" idx="1"/>
            <a:endCxn id="14" idx="0"/>
          </p:cNvCxnSpPr>
          <p:nvPr/>
        </p:nvCxnSpPr>
        <p:spPr>
          <a:xfrm rot="10800000" flipV="1">
            <a:off x="4430445" y="1946167"/>
            <a:ext cx="280281" cy="1116592"/>
          </a:xfrm>
          <a:prstGeom prst="bentConnector2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3" name="Elbow Connector 512">
            <a:extLst>
              <a:ext uri="{FF2B5EF4-FFF2-40B4-BE49-F238E27FC236}">
                <a16:creationId xmlns:a16="http://schemas.microsoft.com/office/drawing/2014/main" id="{119D98F1-9873-C920-CE09-8E053A449544}"/>
              </a:ext>
            </a:extLst>
          </p:cNvPr>
          <p:cNvCxnSpPr>
            <a:cxnSpLocks/>
            <a:stCxn id="16" idx="2"/>
            <a:endCxn id="23" idx="3"/>
          </p:cNvCxnSpPr>
          <p:nvPr/>
        </p:nvCxnSpPr>
        <p:spPr>
          <a:xfrm rot="5400000">
            <a:off x="6991373" y="3342185"/>
            <a:ext cx="770479" cy="695941"/>
          </a:xfrm>
          <a:prstGeom prst="bentConnector2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6" name="Elbow Connector 515">
            <a:extLst>
              <a:ext uri="{FF2B5EF4-FFF2-40B4-BE49-F238E27FC236}">
                <a16:creationId xmlns:a16="http://schemas.microsoft.com/office/drawing/2014/main" id="{7C8AE582-DFF3-2895-C5F4-015112D3E98A}"/>
              </a:ext>
            </a:extLst>
          </p:cNvPr>
          <p:cNvCxnSpPr>
            <a:cxnSpLocks/>
            <a:stCxn id="16" idx="2"/>
            <a:endCxn id="26" idx="3"/>
          </p:cNvCxnSpPr>
          <p:nvPr/>
        </p:nvCxnSpPr>
        <p:spPr>
          <a:xfrm rot="5400000">
            <a:off x="6642936" y="3694212"/>
            <a:ext cx="1470942" cy="692350"/>
          </a:xfrm>
          <a:prstGeom prst="bentConnector2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Elbow Connector 518">
            <a:extLst>
              <a:ext uri="{FF2B5EF4-FFF2-40B4-BE49-F238E27FC236}">
                <a16:creationId xmlns:a16="http://schemas.microsoft.com/office/drawing/2014/main" id="{FE882E62-8EA9-289E-85E6-5DA0A7F85557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 flipV="1">
            <a:off x="4910197" y="4075395"/>
            <a:ext cx="1447028" cy="47145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Elbow Connector 521">
            <a:extLst>
              <a:ext uri="{FF2B5EF4-FFF2-40B4-BE49-F238E27FC236}">
                <a16:creationId xmlns:a16="http://schemas.microsoft.com/office/drawing/2014/main" id="{D303DDD2-31F8-2703-7AF3-E7E3BCFA3A3F}"/>
              </a:ext>
            </a:extLst>
          </p:cNvPr>
          <p:cNvCxnSpPr>
            <a:cxnSpLocks/>
            <a:stCxn id="18" idx="3"/>
            <a:endCxn id="26" idx="1"/>
          </p:cNvCxnSpPr>
          <p:nvPr/>
        </p:nvCxnSpPr>
        <p:spPr>
          <a:xfrm>
            <a:off x="4910197" y="4546846"/>
            <a:ext cx="1450619" cy="229012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" name="TextBox 531">
            <a:extLst>
              <a:ext uri="{FF2B5EF4-FFF2-40B4-BE49-F238E27FC236}">
                <a16:creationId xmlns:a16="http://schemas.microsoft.com/office/drawing/2014/main" id="{B6171244-1909-58F2-3B14-31041289112B}"/>
              </a:ext>
            </a:extLst>
          </p:cNvPr>
          <p:cNvSpPr txBox="1"/>
          <p:nvPr/>
        </p:nvSpPr>
        <p:spPr>
          <a:xfrm>
            <a:off x="2707323" y="1349607"/>
            <a:ext cx="695467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#place-</a:t>
            </a: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order</a:t>
            </a:r>
            <a:endParaRPr lang="en-GB" sz="600" noProof="0" dirty="0">
              <a:solidFill>
                <a:schemeClr val="bg1">
                  <a:lumMod val="10000"/>
                </a:schemeClr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36" name="TextBox 535">
            <a:extLst>
              <a:ext uri="{FF2B5EF4-FFF2-40B4-BE49-F238E27FC236}">
                <a16:creationId xmlns:a16="http://schemas.microsoft.com/office/drawing/2014/main" id="{2B7B72C6-AED8-094F-683E-30A870BACA90}"/>
              </a:ext>
            </a:extLst>
          </p:cNvPr>
          <p:cNvSpPr txBox="1"/>
          <p:nvPr/>
        </p:nvSpPr>
        <p:spPr>
          <a:xfrm>
            <a:off x="2709040" y="1811083"/>
            <a:ext cx="9595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@Carbohydrates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@Protein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@Toppings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@Chilli</a:t>
            </a:r>
            <a:endParaRPr lang="en-GB" sz="600" noProof="0" dirty="0">
              <a:solidFill>
                <a:schemeClr val="bg1">
                  <a:lumMod val="10000"/>
                </a:schemeClr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49" name="TextBox 548">
            <a:extLst>
              <a:ext uri="{FF2B5EF4-FFF2-40B4-BE49-F238E27FC236}">
                <a16:creationId xmlns:a16="http://schemas.microsoft.com/office/drawing/2014/main" id="{F6002CC8-EC13-86E2-C55D-21388D8AA83F}"/>
              </a:ext>
            </a:extLst>
          </p:cNvPr>
          <p:cNvSpPr txBox="1"/>
          <p:nvPr/>
        </p:nvSpPr>
        <p:spPr>
          <a:xfrm>
            <a:off x="1969767" y="1902590"/>
            <a:ext cx="7085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#confirm-order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#change-order</a:t>
            </a:r>
            <a:endParaRPr lang="en-GB" sz="600" noProof="0" dirty="0">
              <a:solidFill>
                <a:schemeClr val="bg1">
                  <a:lumMod val="10000"/>
                </a:schemeClr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51" name="TextBox 550">
            <a:extLst>
              <a:ext uri="{FF2B5EF4-FFF2-40B4-BE49-F238E27FC236}">
                <a16:creationId xmlns:a16="http://schemas.microsoft.com/office/drawing/2014/main" id="{292350C0-0BCB-8FE6-9977-105E469F96C8}"/>
              </a:ext>
            </a:extLst>
          </p:cNvPr>
          <p:cNvSpPr txBox="1"/>
          <p:nvPr/>
        </p:nvSpPr>
        <p:spPr>
          <a:xfrm>
            <a:off x="1898089" y="2370728"/>
            <a:ext cx="28722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No</a:t>
            </a: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2515C72D-9E7A-D0F4-A550-F54C9FA96CAC}"/>
              </a:ext>
            </a:extLst>
          </p:cNvPr>
          <p:cNvSpPr txBox="1"/>
          <p:nvPr/>
        </p:nvSpPr>
        <p:spPr>
          <a:xfrm>
            <a:off x="2694196" y="2873729"/>
            <a:ext cx="39928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Yes</a:t>
            </a:r>
          </a:p>
        </p:txBody>
      </p:sp>
      <p:sp>
        <p:nvSpPr>
          <p:cNvPr id="553" name="TextBox 552">
            <a:extLst>
              <a:ext uri="{FF2B5EF4-FFF2-40B4-BE49-F238E27FC236}">
                <a16:creationId xmlns:a16="http://schemas.microsoft.com/office/drawing/2014/main" id="{D7A3F213-4345-2681-82DA-BB9601C4E723}"/>
              </a:ext>
            </a:extLst>
          </p:cNvPr>
          <p:cNvSpPr txBox="1"/>
          <p:nvPr/>
        </p:nvSpPr>
        <p:spPr>
          <a:xfrm>
            <a:off x="6150305" y="2485850"/>
            <a:ext cx="28722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No</a:t>
            </a:r>
          </a:p>
        </p:txBody>
      </p:sp>
      <p:sp>
        <p:nvSpPr>
          <p:cNvPr id="554" name="TextBox 553">
            <a:extLst>
              <a:ext uri="{FF2B5EF4-FFF2-40B4-BE49-F238E27FC236}">
                <a16:creationId xmlns:a16="http://schemas.microsoft.com/office/drawing/2014/main" id="{171FD62E-19BA-CEB1-3704-10F0345EA529}"/>
              </a:ext>
            </a:extLst>
          </p:cNvPr>
          <p:cNvSpPr txBox="1"/>
          <p:nvPr/>
        </p:nvSpPr>
        <p:spPr>
          <a:xfrm>
            <a:off x="6661569" y="2990376"/>
            <a:ext cx="323247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Yes</a:t>
            </a:r>
          </a:p>
        </p:txBody>
      </p:sp>
      <p:sp>
        <p:nvSpPr>
          <p:cNvPr id="555" name="TextBox 554">
            <a:extLst>
              <a:ext uri="{FF2B5EF4-FFF2-40B4-BE49-F238E27FC236}">
                <a16:creationId xmlns:a16="http://schemas.microsoft.com/office/drawing/2014/main" id="{84A455BD-FF93-BCE8-E79A-B57BECD1BC87}"/>
              </a:ext>
            </a:extLst>
          </p:cNvPr>
          <p:cNvSpPr txBox="1"/>
          <p:nvPr/>
        </p:nvSpPr>
        <p:spPr>
          <a:xfrm>
            <a:off x="1915022" y="4383584"/>
            <a:ext cx="28722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No</a:t>
            </a:r>
          </a:p>
        </p:txBody>
      </p:sp>
      <p:sp>
        <p:nvSpPr>
          <p:cNvPr id="556" name="TextBox 555">
            <a:extLst>
              <a:ext uri="{FF2B5EF4-FFF2-40B4-BE49-F238E27FC236}">
                <a16:creationId xmlns:a16="http://schemas.microsoft.com/office/drawing/2014/main" id="{DFE1C9FC-15C4-816F-C58A-ED415DDDC904}"/>
              </a:ext>
            </a:extLst>
          </p:cNvPr>
          <p:cNvSpPr txBox="1"/>
          <p:nvPr/>
        </p:nvSpPr>
        <p:spPr>
          <a:xfrm>
            <a:off x="3150875" y="4362180"/>
            <a:ext cx="39928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Yes</a:t>
            </a:r>
          </a:p>
        </p:txBody>
      </p:sp>
      <p:sp>
        <p:nvSpPr>
          <p:cNvPr id="557" name="TextBox 556">
            <a:extLst>
              <a:ext uri="{FF2B5EF4-FFF2-40B4-BE49-F238E27FC236}">
                <a16:creationId xmlns:a16="http://schemas.microsoft.com/office/drawing/2014/main" id="{F0164CD6-CD87-AAAC-1943-1CF691543152}"/>
              </a:ext>
            </a:extLst>
          </p:cNvPr>
          <p:cNvSpPr txBox="1"/>
          <p:nvPr/>
        </p:nvSpPr>
        <p:spPr>
          <a:xfrm>
            <a:off x="2707323" y="3363198"/>
            <a:ext cx="70850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#self-collect</a:t>
            </a:r>
          </a:p>
        </p:txBody>
      </p:sp>
      <p:cxnSp>
        <p:nvCxnSpPr>
          <p:cNvPr id="558" name="Straight Arrow Connector 557">
            <a:extLst>
              <a:ext uri="{FF2B5EF4-FFF2-40B4-BE49-F238E27FC236}">
                <a16:creationId xmlns:a16="http://schemas.microsoft.com/office/drawing/2014/main" id="{1DDA5AC9-40F7-FCFE-2CCA-B5E909DFD214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2688509" y="3844330"/>
            <a:ext cx="2865" cy="339855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2" name="TextBox 561">
            <a:extLst>
              <a:ext uri="{FF2B5EF4-FFF2-40B4-BE49-F238E27FC236}">
                <a16:creationId xmlns:a16="http://schemas.microsoft.com/office/drawing/2014/main" id="{253F53F0-BE40-C21F-F565-9EBFEB9D4B3C}"/>
              </a:ext>
            </a:extLst>
          </p:cNvPr>
          <p:cNvSpPr txBox="1"/>
          <p:nvPr/>
        </p:nvSpPr>
        <p:spPr>
          <a:xfrm>
            <a:off x="1817610" y="3851525"/>
            <a:ext cx="8908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#confirm-collection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#change-location</a:t>
            </a:r>
          </a:p>
        </p:txBody>
      </p:sp>
      <p:sp>
        <p:nvSpPr>
          <p:cNvPr id="569" name="TextBox 568">
            <a:extLst>
              <a:ext uri="{FF2B5EF4-FFF2-40B4-BE49-F238E27FC236}">
                <a16:creationId xmlns:a16="http://schemas.microsoft.com/office/drawing/2014/main" id="{48AF07B4-13AD-363C-0CB2-A35B6EA85460}"/>
              </a:ext>
            </a:extLst>
          </p:cNvPr>
          <p:cNvSpPr txBox="1"/>
          <p:nvPr/>
        </p:nvSpPr>
        <p:spPr>
          <a:xfrm>
            <a:off x="4926658" y="3211229"/>
            <a:ext cx="8345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@</a:t>
            </a: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Location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@Address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@Name</a:t>
            </a:r>
            <a:endParaRPr lang="en-GB" sz="600" noProof="0" dirty="0">
              <a:solidFill>
                <a:schemeClr val="bg1">
                  <a:lumMod val="10000"/>
                </a:schemeClr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72" name="TextBox 571">
            <a:extLst>
              <a:ext uri="{FF2B5EF4-FFF2-40B4-BE49-F238E27FC236}">
                <a16:creationId xmlns:a16="http://schemas.microsoft.com/office/drawing/2014/main" id="{655B9628-28C0-B2E3-3B30-D97637B65630}"/>
              </a:ext>
            </a:extLst>
          </p:cNvPr>
          <p:cNvSpPr txBox="1"/>
          <p:nvPr/>
        </p:nvSpPr>
        <p:spPr>
          <a:xfrm>
            <a:off x="7724582" y="3427924"/>
            <a:ext cx="1106549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#post-order-confirmation</a:t>
            </a:r>
          </a:p>
        </p:txBody>
      </p:sp>
      <p:sp>
        <p:nvSpPr>
          <p:cNvPr id="573" name="TextBox 572">
            <a:extLst>
              <a:ext uri="{FF2B5EF4-FFF2-40B4-BE49-F238E27FC236}">
                <a16:creationId xmlns:a16="http://schemas.microsoft.com/office/drawing/2014/main" id="{BF2D3313-D4B2-7BF3-D49B-6E5E71C96B6D}"/>
              </a:ext>
            </a:extLst>
          </p:cNvPr>
          <p:cNvSpPr txBox="1"/>
          <p:nvPr/>
        </p:nvSpPr>
        <p:spPr>
          <a:xfrm>
            <a:off x="4910196" y="4547534"/>
            <a:ext cx="7085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#post-order-confirmation</a:t>
            </a:r>
          </a:p>
        </p:txBody>
      </p:sp>
      <p:sp>
        <p:nvSpPr>
          <p:cNvPr id="577" name="TextBox 576">
            <a:extLst>
              <a:ext uri="{FF2B5EF4-FFF2-40B4-BE49-F238E27FC236}">
                <a16:creationId xmlns:a16="http://schemas.microsoft.com/office/drawing/2014/main" id="{48A6D43A-1763-3308-D660-6EBEBF9B1973}"/>
              </a:ext>
            </a:extLst>
          </p:cNvPr>
          <p:cNvSpPr txBox="1"/>
          <p:nvPr/>
        </p:nvSpPr>
        <p:spPr>
          <a:xfrm>
            <a:off x="3260545" y="3000667"/>
            <a:ext cx="559211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#delivery</a:t>
            </a:r>
          </a:p>
        </p:txBody>
      </p:sp>
      <p:sp>
        <p:nvSpPr>
          <p:cNvPr id="578" name="TextBox 577">
            <a:extLst>
              <a:ext uri="{FF2B5EF4-FFF2-40B4-BE49-F238E27FC236}">
                <a16:creationId xmlns:a16="http://schemas.microsoft.com/office/drawing/2014/main" id="{62009F97-A422-307C-42ED-2CC931156A5A}"/>
              </a:ext>
            </a:extLst>
          </p:cNvPr>
          <p:cNvSpPr txBox="1"/>
          <p:nvPr/>
        </p:nvSpPr>
        <p:spPr>
          <a:xfrm>
            <a:off x="3636406" y="2199537"/>
            <a:ext cx="7947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#confirm-delivery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#change-address</a:t>
            </a:r>
            <a:endParaRPr lang="en-GB" sz="600" noProof="0" dirty="0">
              <a:solidFill>
                <a:schemeClr val="bg1">
                  <a:lumMod val="10000"/>
                </a:schemeClr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79" name="TextBox 578">
            <a:extLst>
              <a:ext uri="{FF2B5EF4-FFF2-40B4-BE49-F238E27FC236}">
                <a16:creationId xmlns:a16="http://schemas.microsoft.com/office/drawing/2014/main" id="{FD9D017F-5E6C-1907-6683-83CA34C7B1D7}"/>
              </a:ext>
            </a:extLst>
          </p:cNvPr>
          <p:cNvSpPr txBox="1"/>
          <p:nvPr/>
        </p:nvSpPr>
        <p:spPr>
          <a:xfrm>
            <a:off x="4943119" y="2898043"/>
            <a:ext cx="7947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#confirm-delivery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#change-address</a:t>
            </a:r>
            <a:endParaRPr lang="en-GB" sz="600" noProof="0" dirty="0">
              <a:solidFill>
                <a:schemeClr val="bg1">
                  <a:lumMod val="10000"/>
                </a:schemeClr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80" name="TextBox 579">
            <a:extLst>
              <a:ext uri="{FF2B5EF4-FFF2-40B4-BE49-F238E27FC236}">
                <a16:creationId xmlns:a16="http://schemas.microsoft.com/office/drawing/2014/main" id="{1FACA64F-2135-C88E-0033-6DB7A43D7B7F}"/>
              </a:ext>
            </a:extLst>
          </p:cNvPr>
          <p:cNvSpPr txBox="1"/>
          <p:nvPr/>
        </p:nvSpPr>
        <p:spPr>
          <a:xfrm>
            <a:off x="1211795" y="1385741"/>
            <a:ext cx="7085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#confirm-order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#change-order</a:t>
            </a:r>
            <a:endParaRPr lang="en-GB" sz="600" noProof="0" dirty="0">
              <a:solidFill>
                <a:schemeClr val="bg1">
                  <a:lumMod val="10000"/>
                </a:schemeClr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581" name="TextBox 580">
            <a:extLst>
              <a:ext uri="{FF2B5EF4-FFF2-40B4-BE49-F238E27FC236}">
                <a16:creationId xmlns:a16="http://schemas.microsoft.com/office/drawing/2014/main" id="{A28E44D5-5A1F-4FCA-FCEE-0B7FBA919AB7}"/>
              </a:ext>
            </a:extLst>
          </p:cNvPr>
          <p:cNvSpPr txBox="1"/>
          <p:nvPr/>
        </p:nvSpPr>
        <p:spPr>
          <a:xfrm>
            <a:off x="1209852" y="3441996"/>
            <a:ext cx="8908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#confirm-collection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#change-location</a:t>
            </a:r>
          </a:p>
        </p:txBody>
      </p:sp>
      <p:sp>
        <p:nvSpPr>
          <p:cNvPr id="584" name="TextBox 583">
            <a:extLst>
              <a:ext uri="{FF2B5EF4-FFF2-40B4-BE49-F238E27FC236}">
                <a16:creationId xmlns:a16="http://schemas.microsoft.com/office/drawing/2014/main" id="{0CFEF238-A1A4-D882-ED26-C61F5AFBF14B}"/>
              </a:ext>
            </a:extLst>
          </p:cNvPr>
          <p:cNvSpPr txBox="1"/>
          <p:nvPr/>
        </p:nvSpPr>
        <p:spPr>
          <a:xfrm>
            <a:off x="2835557" y="4034083"/>
            <a:ext cx="95950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@</a:t>
            </a:r>
            <a:r>
              <a:rPr lang="en-GB" sz="60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S</a:t>
            </a:r>
            <a:r>
              <a:rPr lang="en-GB" sz="600" noProof="0" dirty="0" err="1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toreLocation</a:t>
            </a:r>
            <a:endParaRPr lang="en-GB" sz="600" dirty="0">
              <a:solidFill>
                <a:schemeClr val="bg1">
                  <a:lumMod val="10000"/>
                </a:schemeClr>
              </a:solidFill>
              <a:latin typeface="Figtree"/>
              <a:ea typeface="Figtree"/>
              <a:cs typeface="Figtree"/>
              <a:sym typeface="Figtree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noProof="0" dirty="0">
                <a:solidFill>
                  <a:schemeClr val="bg1">
                    <a:lumMod val="10000"/>
                  </a:schemeClr>
                </a:solidFill>
                <a:latin typeface="Figtree"/>
                <a:ea typeface="Figtree"/>
                <a:cs typeface="Figtree"/>
                <a:sym typeface="Figtree"/>
              </a:rPr>
              <a:t>@Name</a:t>
            </a:r>
          </a:p>
        </p:txBody>
      </p:sp>
      <p:grpSp>
        <p:nvGrpSpPr>
          <p:cNvPr id="620" name="Group 619">
            <a:extLst>
              <a:ext uri="{FF2B5EF4-FFF2-40B4-BE49-F238E27FC236}">
                <a16:creationId xmlns:a16="http://schemas.microsoft.com/office/drawing/2014/main" id="{05774B0C-AAB2-46F5-624B-CD1AFA0E99FC}"/>
              </a:ext>
            </a:extLst>
          </p:cNvPr>
          <p:cNvGrpSpPr/>
          <p:nvPr/>
        </p:nvGrpSpPr>
        <p:grpSpPr>
          <a:xfrm>
            <a:off x="6813960" y="758101"/>
            <a:ext cx="1991805" cy="1802736"/>
            <a:chOff x="6823192" y="800891"/>
            <a:chExt cx="1991805" cy="1802736"/>
          </a:xfrm>
        </p:grpSpPr>
        <p:sp>
          <p:nvSpPr>
            <p:cNvPr id="597" name="Google Shape;460;p47">
              <a:extLst>
                <a:ext uri="{FF2B5EF4-FFF2-40B4-BE49-F238E27FC236}">
                  <a16:creationId xmlns:a16="http://schemas.microsoft.com/office/drawing/2014/main" id="{8DE2B61A-052F-8D8D-6C54-955700239C69}"/>
                </a:ext>
              </a:extLst>
            </p:cNvPr>
            <p:cNvSpPr txBox="1">
              <a:spLocks/>
            </p:cNvSpPr>
            <p:nvPr/>
          </p:nvSpPr>
          <p:spPr>
            <a:xfrm>
              <a:off x="6823192" y="800891"/>
              <a:ext cx="1588655" cy="3441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vo"/>
                <a:buNone/>
                <a:defRPr sz="3000" b="0" i="0" u="none" strike="noStrike" cap="none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vo"/>
                <a:buNone/>
                <a:defRPr sz="3000" b="0" i="0" u="none" strike="noStrike" cap="none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vo"/>
                <a:buNone/>
                <a:defRPr sz="3000" b="0" i="0" u="none" strike="noStrike" cap="none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vo"/>
                <a:buNone/>
                <a:defRPr sz="3000" b="0" i="0" u="none" strike="noStrike" cap="none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vo"/>
                <a:buNone/>
                <a:defRPr sz="3000" b="0" i="0" u="none" strike="noStrike" cap="none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vo"/>
                <a:buNone/>
                <a:defRPr sz="3000" b="0" i="0" u="none" strike="noStrike" cap="none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vo"/>
                <a:buNone/>
                <a:defRPr sz="3000" b="0" i="0" u="none" strike="noStrike" cap="none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vo"/>
                <a:buNone/>
                <a:defRPr sz="3000" b="0" i="0" u="none" strike="noStrike" cap="none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Arvo"/>
                <a:buNone/>
                <a:defRPr sz="3000" b="0" i="0" u="none" strike="noStrike" cap="none">
                  <a:solidFill>
                    <a:schemeClr val="dk1"/>
                  </a:solidFill>
                  <a:latin typeface="Arvo"/>
                  <a:ea typeface="Arvo"/>
                  <a:cs typeface="Arvo"/>
                  <a:sym typeface="Arvo"/>
                </a:defRPr>
              </a:lvl9pPr>
            </a:lstStyle>
            <a:p>
              <a:pPr algn="l"/>
              <a:r>
                <a:rPr lang="en-GB" sz="1400" u="sng" dirty="0"/>
                <a:t>Legend</a:t>
              </a:r>
            </a:p>
          </p:txBody>
        </p:sp>
        <p:grpSp>
          <p:nvGrpSpPr>
            <p:cNvPr id="611" name="Group 610">
              <a:extLst>
                <a:ext uri="{FF2B5EF4-FFF2-40B4-BE49-F238E27FC236}">
                  <a16:creationId xmlns:a16="http://schemas.microsoft.com/office/drawing/2014/main" id="{9AAE9E23-DBDC-0812-C7BA-AA514BF1E850}"/>
                </a:ext>
              </a:extLst>
            </p:cNvPr>
            <p:cNvGrpSpPr/>
            <p:nvPr/>
          </p:nvGrpSpPr>
          <p:grpSpPr>
            <a:xfrm>
              <a:off x="6893781" y="1219294"/>
              <a:ext cx="1898138" cy="253716"/>
              <a:chOff x="6893781" y="1219294"/>
              <a:chExt cx="1898138" cy="253716"/>
            </a:xfrm>
          </p:grpSpPr>
          <p:sp>
            <p:nvSpPr>
              <p:cNvPr id="600" name="TextBox 599">
                <a:extLst>
                  <a:ext uri="{FF2B5EF4-FFF2-40B4-BE49-F238E27FC236}">
                    <a16:creationId xmlns:a16="http://schemas.microsoft.com/office/drawing/2014/main" id="{B3753CE7-9B4E-6859-232E-A06E1B671D10}"/>
                  </a:ext>
                </a:extLst>
              </p:cNvPr>
              <p:cNvSpPr txBox="1"/>
              <p:nvPr/>
            </p:nvSpPr>
            <p:spPr>
              <a:xfrm>
                <a:off x="7203264" y="1226789"/>
                <a:ext cx="1588655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00" noProof="0" dirty="0">
                    <a:solidFill>
                      <a:schemeClr val="bg1">
                        <a:lumMod val="10000"/>
                      </a:schemeClr>
                    </a:solidFill>
                    <a:latin typeface="Figtree"/>
                    <a:ea typeface="Figtree"/>
                    <a:cs typeface="Figtree"/>
                    <a:sym typeface="Figtree"/>
                  </a:rPr>
                  <a:t>Start/End of Dialogue</a:t>
                </a:r>
                <a:endParaRPr lang="en-GB" sz="1000" dirty="0"/>
              </a:p>
            </p:txBody>
          </p:sp>
          <p:sp>
            <p:nvSpPr>
              <p:cNvPr id="602" name="Google Shape;472;p47">
                <a:extLst>
                  <a:ext uri="{FF2B5EF4-FFF2-40B4-BE49-F238E27FC236}">
                    <a16:creationId xmlns:a16="http://schemas.microsoft.com/office/drawing/2014/main" id="{EB967437-FE71-71A0-7F5B-1334D2011638}"/>
                  </a:ext>
                </a:extLst>
              </p:cNvPr>
              <p:cNvSpPr/>
              <p:nvPr/>
            </p:nvSpPr>
            <p:spPr>
              <a:xfrm>
                <a:off x="6893781" y="1219294"/>
                <a:ext cx="269719" cy="249008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GB" sz="600" noProof="0" dirty="0">
                  <a:solidFill>
                    <a:schemeClr val="bg1">
                      <a:lumMod val="10000"/>
                    </a:schemeClr>
                  </a:solidFill>
                </a:endParaRPr>
              </a:p>
            </p:txBody>
          </p:sp>
        </p:grpSp>
        <p:grpSp>
          <p:nvGrpSpPr>
            <p:cNvPr id="613" name="Group 612">
              <a:extLst>
                <a:ext uri="{FF2B5EF4-FFF2-40B4-BE49-F238E27FC236}">
                  <a16:creationId xmlns:a16="http://schemas.microsoft.com/office/drawing/2014/main" id="{70A19B1E-1EAB-9360-387F-9FA0D35E7D91}"/>
                </a:ext>
              </a:extLst>
            </p:cNvPr>
            <p:cNvGrpSpPr/>
            <p:nvPr/>
          </p:nvGrpSpPr>
          <p:grpSpPr>
            <a:xfrm>
              <a:off x="6931513" y="1792217"/>
              <a:ext cx="1860406" cy="246221"/>
              <a:chOff x="6931513" y="1944871"/>
              <a:chExt cx="1860406" cy="246221"/>
            </a:xfrm>
          </p:grpSpPr>
          <p:sp>
            <p:nvSpPr>
              <p:cNvPr id="605" name="Google Shape;473;p47">
                <a:extLst>
                  <a:ext uri="{FF2B5EF4-FFF2-40B4-BE49-F238E27FC236}">
                    <a16:creationId xmlns:a16="http://schemas.microsoft.com/office/drawing/2014/main" id="{7EEEC258-E8DC-8EC2-9163-1471E1C7C299}"/>
                  </a:ext>
                </a:extLst>
              </p:cNvPr>
              <p:cNvSpPr/>
              <p:nvPr/>
            </p:nvSpPr>
            <p:spPr>
              <a:xfrm rot="2700000">
                <a:off x="6936843" y="1980140"/>
                <a:ext cx="191133" cy="201793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GB" noProof="0" dirty="0"/>
              </a:p>
            </p:txBody>
          </p:sp>
          <p:sp>
            <p:nvSpPr>
              <p:cNvPr id="607" name="TextBox 606">
                <a:extLst>
                  <a:ext uri="{FF2B5EF4-FFF2-40B4-BE49-F238E27FC236}">
                    <a16:creationId xmlns:a16="http://schemas.microsoft.com/office/drawing/2014/main" id="{ED22DD52-E8DB-7B3A-29F6-BD84B9DBC93E}"/>
                  </a:ext>
                </a:extLst>
              </p:cNvPr>
              <p:cNvSpPr txBox="1"/>
              <p:nvPr/>
            </p:nvSpPr>
            <p:spPr>
              <a:xfrm>
                <a:off x="7203264" y="1944871"/>
                <a:ext cx="1588655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00" dirty="0">
                    <a:solidFill>
                      <a:schemeClr val="bg1">
                        <a:lumMod val="10000"/>
                      </a:schemeClr>
                    </a:solidFill>
                    <a:latin typeface="Figtree"/>
                    <a:sym typeface="Figtree"/>
                  </a:rPr>
                  <a:t>Post-Intent Check Point</a:t>
                </a:r>
                <a:endParaRPr lang="en-GB" sz="1000" dirty="0"/>
              </a:p>
            </p:txBody>
          </p:sp>
        </p:grpSp>
        <p:grpSp>
          <p:nvGrpSpPr>
            <p:cNvPr id="612" name="Group 611">
              <a:extLst>
                <a:ext uri="{FF2B5EF4-FFF2-40B4-BE49-F238E27FC236}">
                  <a16:creationId xmlns:a16="http://schemas.microsoft.com/office/drawing/2014/main" id="{5DDEBDC5-4197-09B7-1D96-4D5878E789FE}"/>
                </a:ext>
              </a:extLst>
            </p:cNvPr>
            <p:cNvGrpSpPr/>
            <p:nvPr/>
          </p:nvGrpSpPr>
          <p:grpSpPr>
            <a:xfrm>
              <a:off x="6893489" y="1509503"/>
              <a:ext cx="1898430" cy="246221"/>
              <a:chOff x="6893489" y="1602704"/>
              <a:chExt cx="1898430" cy="246221"/>
            </a:xfrm>
          </p:grpSpPr>
          <p:sp>
            <p:nvSpPr>
              <p:cNvPr id="609" name="Google Shape;465;p47">
                <a:extLst>
                  <a:ext uri="{FF2B5EF4-FFF2-40B4-BE49-F238E27FC236}">
                    <a16:creationId xmlns:a16="http://schemas.microsoft.com/office/drawing/2014/main" id="{D88FAADF-5819-7228-369F-C0D591DB746F}"/>
                  </a:ext>
                </a:extLst>
              </p:cNvPr>
              <p:cNvSpPr txBox="1"/>
              <p:nvPr/>
            </p:nvSpPr>
            <p:spPr>
              <a:xfrm>
                <a:off x="6893489" y="1644843"/>
                <a:ext cx="269718" cy="184666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GB" sz="900" noProof="0" dirty="0">
                  <a:solidFill>
                    <a:schemeClr val="bg1">
                      <a:lumMod val="10000"/>
                    </a:schemeClr>
                  </a:solidFill>
                  <a:latin typeface="Figtree"/>
                  <a:ea typeface="Figtree"/>
                  <a:cs typeface="Figtree"/>
                  <a:sym typeface="Figtree"/>
                </a:endParaRPr>
              </a:p>
            </p:txBody>
          </p:sp>
          <p:sp>
            <p:nvSpPr>
              <p:cNvPr id="610" name="TextBox 609">
                <a:extLst>
                  <a:ext uri="{FF2B5EF4-FFF2-40B4-BE49-F238E27FC236}">
                    <a16:creationId xmlns:a16="http://schemas.microsoft.com/office/drawing/2014/main" id="{8649D554-E9D6-E82B-89B6-7A8AF0705702}"/>
                  </a:ext>
                </a:extLst>
              </p:cNvPr>
              <p:cNvSpPr txBox="1"/>
              <p:nvPr/>
            </p:nvSpPr>
            <p:spPr>
              <a:xfrm>
                <a:off x="7203264" y="1602704"/>
                <a:ext cx="1588655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00" dirty="0">
                    <a:solidFill>
                      <a:schemeClr val="bg1">
                        <a:lumMod val="10000"/>
                      </a:schemeClr>
                    </a:solidFill>
                    <a:latin typeface="Figtree"/>
                    <a:sym typeface="Figtree"/>
                  </a:rPr>
                  <a:t>Intent</a:t>
                </a:r>
                <a:endParaRPr lang="en-GB" sz="1000" dirty="0"/>
              </a:p>
            </p:txBody>
          </p:sp>
        </p:grpSp>
        <p:grpSp>
          <p:nvGrpSpPr>
            <p:cNvPr id="619" name="Group 618">
              <a:extLst>
                <a:ext uri="{FF2B5EF4-FFF2-40B4-BE49-F238E27FC236}">
                  <a16:creationId xmlns:a16="http://schemas.microsoft.com/office/drawing/2014/main" id="{CCF96A29-A7C9-FDD8-E50E-C701388D8918}"/>
                </a:ext>
              </a:extLst>
            </p:cNvPr>
            <p:cNvGrpSpPr/>
            <p:nvPr/>
          </p:nvGrpSpPr>
          <p:grpSpPr>
            <a:xfrm>
              <a:off x="6894826" y="2098021"/>
              <a:ext cx="1920170" cy="251902"/>
              <a:chOff x="6894826" y="2307660"/>
              <a:chExt cx="1920170" cy="251902"/>
            </a:xfrm>
          </p:grpSpPr>
          <p:sp>
            <p:nvSpPr>
              <p:cNvPr id="614" name="TextBox 613">
                <a:extLst>
                  <a:ext uri="{FF2B5EF4-FFF2-40B4-BE49-F238E27FC236}">
                    <a16:creationId xmlns:a16="http://schemas.microsoft.com/office/drawing/2014/main" id="{B09A26AD-1549-ECE4-7D50-FA6EC0157C36}"/>
                  </a:ext>
                </a:extLst>
              </p:cNvPr>
              <p:cNvSpPr txBox="1"/>
              <p:nvPr/>
            </p:nvSpPr>
            <p:spPr>
              <a:xfrm>
                <a:off x="6894826" y="2313341"/>
                <a:ext cx="323248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00" dirty="0">
                    <a:solidFill>
                      <a:schemeClr val="bg1">
                        <a:lumMod val="10000"/>
                      </a:schemeClr>
                    </a:solidFill>
                    <a:latin typeface="Figtree"/>
                    <a:sym typeface="Figtree"/>
                  </a:rPr>
                  <a:t>#</a:t>
                </a:r>
                <a:endParaRPr lang="en-GB" sz="1000" dirty="0"/>
              </a:p>
            </p:txBody>
          </p:sp>
          <p:sp>
            <p:nvSpPr>
              <p:cNvPr id="616" name="TextBox 615">
                <a:extLst>
                  <a:ext uri="{FF2B5EF4-FFF2-40B4-BE49-F238E27FC236}">
                    <a16:creationId xmlns:a16="http://schemas.microsoft.com/office/drawing/2014/main" id="{933A9A4D-07D0-0363-0CD9-A3FC291CAA71}"/>
                  </a:ext>
                </a:extLst>
              </p:cNvPr>
              <p:cNvSpPr txBox="1"/>
              <p:nvPr/>
            </p:nvSpPr>
            <p:spPr>
              <a:xfrm>
                <a:off x="7226341" y="2307660"/>
                <a:ext cx="1588655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00" dirty="0">
                    <a:solidFill>
                      <a:schemeClr val="bg1">
                        <a:lumMod val="10000"/>
                      </a:schemeClr>
                    </a:solidFill>
                    <a:latin typeface="Figtree"/>
                    <a:sym typeface="Figtree"/>
                  </a:rPr>
                  <a:t>Context</a:t>
                </a:r>
                <a:endParaRPr lang="en-GB" sz="1000" dirty="0"/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901D39E0-235D-EFD3-2375-5A45DA149F37}"/>
                </a:ext>
              </a:extLst>
            </p:cNvPr>
            <p:cNvGrpSpPr/>
            <p:nvPr/>
          </p:nvGrpSpPr>
          <p:grpSpPr>
            <a:xfrm>
              <a:off x="6894826" y="2349471"/>
              <a:ext cx="1920171" cy="254156"/>
              <a:chOff x="6894826" y="2575762"/>
              <a:chExt cx="1920171" cy="254156"/>
            </a:xfrm>
          </p:grpSpPr>
          <p:sp>
            <p:nvSpPr>
              <p:cNvPr id="615" name="TextBox 614">
                <a:extLst>
                  <a:ext uri="{FF2B5EF4-FFF2-40B4-BE49-F238E27FC236}">
                    <a16:creationId xmlns:a16="http://schemas.microsoft.com/office/drawing/2014/main" id="{198FE1F4-122F-2248-5794-BE65D5C2DDA0}"/>
                  </a:ext>
                </a:extLst>
              </p:cNvPr>
              <p:cNvSpPr txBox="1"/>
              <p:nvPr/>
            </p:nvSpPr>
            <p:spPr>
              <a:xfrm>
                <a:off x="6894826" y="2575762"/>
                <a:ext cx="323248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00" dirty="0">
                    <a:solidFill>
                      <a:schemeClr val="bg1">
                        <a:lumMod val="10000"/>
                      </a:schemeClr>
                    </a:solidFill>
                    <a:latin typeface="Figtree"/>
                    <a:sym typeface="Figtree"/>
                  </a:rPr>
                  <a:t>@</a:t>
                </a:r>
                <a:endParaRPr lang="en-GB" sz="1000" dirty="0"/>
              </a:p>
            </p:txBody>
          </p:sp>
          <p:sp>
            <p:nvSpPr>
              <p:cNvPr id="617" name="TextBox 616">
                <a:extLst>
                  <a:ext uri="{FF2B5EF4-FFF2-40B4-BE49-F238E27FC236}">
                    <a16:creationId xmlns:a16="http://schemas.microsoft.com/office/drawing/2014/main" id="{C57D2157-BC87-CC9D-4DD8-4EB0C96B8F16}"/>
                  </a:ext>
                </a:extLst>
              </p:cNvPr>
              <p:cNvSpPr txBox="1"/>
              <p:nvPr/>
            </p:nvSpPr>
            <p:spPr>
              <a:xfrm>
                <a:off x="7226342" y="2583697"/>
                <a:ext cx="1588655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GB" sz="1000" dirty="0">
                    <a:solidFill>
                      <a:schemeClr val="bg1">
                        <a:lumMod val="10000"/>
                      </a:schemeClr>
                    </a:solidFill>
                    <a:latin typeface="Figtree"/>
                    <a:sym typeface="Figtree"/>
                  </a:rPr>
                  <a:t>Entity</a:t>
                </a:r>
                <a:endParaRPr lang="en-GB" sz="1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866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0BEB9CBF-1619-27B9-42F7-C25DBE104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>
            <a:extLst>
              <a:ext uri="{FF2B5EF4-FFF2-40B4-BE49-F238E27FC236}">
                <a16:creationId xmlns:a16="http://schemas.microsoft.com/office/drawing/2014/main" id="{0FA41898-68B6-0EAE-6031-103C13DE58C5}"/>
              </a:ext>
            </a:extLst>
          </p:cNvPr>
          <p:cNvSpPr/>
          <p:nvPr/>
        </p:nvSpPr>
        <p:spPr>
          <a:xfrm>
            <a:off x="721350" y="-7075"/>
            <a:ext cx="1450800" cy="183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6" name="Google Shape;226;p36">
            <a:extLst>
              <a:ext uri="{FF2B5EF4-FFF2-40B4-BE49-F238E27FC236}">
                <a16:creationId xmlns:a16="http://schemas.microsoft.com/office/drawing/2014/main" id="{EE59099E-EE05-D530-E5B0-0F82E5828D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1350" y="2376200"/>
            <a:ext cx="29421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Intents</a:t>
            </a:r>
          </a:p>
        </p:txBody>
      </p:sp>
      <p:sp>
        <p:nvSpPr>
          <p:cNvPr id="227" name="Google Shape;227;p36">
            <a:extLst>
              <a:ext uri="{FF2B5EF4-FFF2-40B4-BE49-F238E27FC236}">
                <a16:creationId xmlns:a16="http://schemas.microsoft.com/office/drawing/2014/main" id="{D68F0D4A-2876-3EF1-CC66-3784EA09A95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96250" y="831575"/>
            <a:ext cx="90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03</a:t>
            </a:r>
          </a:p>
        </p:txBody>
      </p:sp>
      <p:sp>
        <p:nvSpPr>
          <p:cNvPr id="228" name="Google Shape;228;p36">
            <a:extLst>
              <a:ext uri="{FF2B5EF4-FFF2-40B4-BE49-F238E27FC236}">
                <a16:creationId xmlns:a16="http://schemas.microsoft.com/office/drawing/2014/main" id="{7C62A07D-B68C-55C8-1876-7B93E5593010}"/>
              </a:ext>
            </a:extLst>
          </p:cNvPr>
          <p:cNvSpPr/>
          <p:nvPr/>
        </p:nvSpPr>
        <p:spPr>
          <a:xfrm>
            <a:off x="7604618" y="1894975"/>
            <a:ext cx="744900" cy="644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29" name="Google Shape;229;p36">
            <a:extLst>
              <a:ext uri="{FF2B5EF4-FFF2-40B4-BE49-F238E27FC236}">
                <a16:creationId xmlns:a16="http://schemas.microsoft.com/office/drawing/2014/main" id="{49CB684D-F230-7000-0C8D-38BD3DEF90A2}"/>
              </a:ext>
            </a:extLst>
          </p:cNvPr>
          <p:cNvSpPr/>
          <p:nvPr/>
        </p:nvSpPr>
        <p:spPr>
          <a:xfrm rot="2700000">
            <a:off x="6619000" y="3632265"/>
            <a:ext cx="980050" cy="98005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230" name="Google Shape;230;p36">
            <a:extLst>
              <a:ext uri="{FF2B5EF4-FFF2-40B4-BE49-F238E27FC236}">
                <a16:creationId xmlns:a16="http://schemas.microsoft.com/office/drawing/2014/main" id="{34D9652A-C2DF-C847-B37D-A9ECCDD6BD15}"/>
              </a:ext>
            </a:extLst>
          </p:cNvPr>
          <p:cNvSpPr/>
          <p:nvPr/>
        </p:nvSpPr>
        <p:spPr>
          <a:xfrm rot="10800000">
            <a:off x="5990700" y="831575"/>
            <a:ext cx="729300" cy="7293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21919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Intents</a:t>
            </a:r>
          </a:p>
        </p:txBody>
      </p:sp>
      <p:sp>
        <p:nvSpPr>
          <p:cNvPr id="191" name="Google Shape;191;p33"/>
          <p:cNvSpPr txBox="1">
            <a:spLocks noGrp="1"/>
          </p:cNvSpPr>
          <p:nvPr>
            <p:ph type="body" idx="1"/>
          </p:nvPr>
        </p:nvSpPr>
        <p:spPr>
          <a:xfrm>
            <a:off x="720000" y="1063351"/>
            <a:ext cx="7704000" cy="4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 summary of all intents and their purposes embedded within the bot</a:t>
            </a:r>
            <a:endParaRPr lang="en-GB" noProof="0" dirty="0"/>
          </a:p>
        </p:txBody>
      </p:sp>
      <p:graphicFrame>
        <p:nvGraphicFramePr>
          <p:cNvPr id="192" name="Google Shape;192;p33"/>
          <p:cNvGraphicFramePr/>
          <p:nvPr>
            <p:extLst>
              <p:ext uri="{D42A27DB-BD31-4B8C-83A1-F6EECF244321}">
                <p14:modId xmlns:p14="http://schemas.microsoft.com/office/powerpoint/2010/main" val="2805271968"/>
              </p:ext>
            </p:extLst>
          </p:nvPr>
        </p:nvGraphicFramePr>
        <p:xfrm>
          <a:off x="720000" y="1786907"/>
          <a:ext cx="7244905" cy="3132000"/>
        </p:xfrm>
        <a:graphic>
          <a:graphicData uri="http://schemas.openxmlformats.org/drawingml/2006/table">
            <a:tbl>
              <a:tblPr>
                <a:noFill/>
                <a:tableStyleId>{8BF5E2E5-F345-4CEA-BD8B-590DE14F361C}</a:tableStyleId>
              </a:tblPr>
              <a:tblGrid>
                <a:gridCol w="1989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5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Intent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50" b="1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Purpose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0200861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Welcome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Simple welcome and introduction on what Wok Hey Bot can do.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Store Location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Answers enquiries on where and when does Wok Hey operate.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Menu Information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Answers enquires on what does Wok Hey sell.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Place Order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Assist user with placing Wok Hey orders and confirms with user if order is correct.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625461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Change Order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Re-takes user order if order was flagged as incorrect in “Place Order” intent.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4386298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Confirm Order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Checks if user would like to opt for delivery or self-collection.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9569239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Order Delivery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Consolidates delivery location and address of user and confirms with user if details are correct.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Change Address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Re-consolidate delivery location and address if details were flagged as incorrect in “Order Collection” intent.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Confirm Delivery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Sends a confirmation message on delivery details with ETA to user.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Order Collection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Consolidates preferred self-collection outlet and confirms with user if details are correct.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021851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Change Location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Re-consolidate self-collection outlet if details were flagged as incorrect in “Order Collection” intent.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9200460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Confirm Collection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Sends a confirmation message on self-collection details with ETA to user.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3398628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Thank You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Responds to thank you messages and ends the conversation.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117947"/>
                  </a:ext>
                </a:extLst>
              </a:tr>
              <a:tr h="208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900" u="none" noProof="0" dirty="0">
                          <a:solidFill>
                            <a:schemeClr val="dk1"/>
                          </a:solidFill>
                          <a:latin typeface="Arvo"/>
                          <a:ea typeface="Arvo"/>
                          <a:cs typeface="Arvo"/>
                          <a:sym typeface="Arvo"/>
                        </a:rPr>
                        <a:t>Goodbye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noProof="0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Responds to goodbye messages and ends the conversation.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16341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Sample Training Data</a:t>
            </a:r>
          </a:p>
        </p:txBody>
      </p:sp>
      <p:sp>
        <p:nvSpPr>
          <p:cNvPr id="257" name="Google Shape;257;p38"/>
          <p:cNvSpPr txBox="1">
            <a:spLocks noGrp="1"/>
          </p:cNvSpPr>
          <p:nvPr>
            <p:ph type="subTitle" idx="4"/>
          </p:nvPr>
        </p:nvSpPr>
        <p:spPr>
          <a:xfrm>
            <a:off x="482449" y="1380372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Place Order</a:t>
            </a:r>
          </a:p>
        </p:txBody>
      </p:sp>
      <p:sp>
        <p:nvSpPr>
          <p:cNvPr id="258" name="Google Shape;258;p38"/>
          <p:cNvSpPr txBox="1">
            <a:spLocks noGrp="1"/>
          </p:cNvSpPr>
          <p:nvPr>
            <p:ph type="subTitle" idx="5"/>
          </p:nvPr>
        </p:nvSpPr>
        <p:spPr>
          <a:xfrm>
            <a:off x="3274162" y="1380372"/>
            <a:ext cx="2311871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Change Order</a:t>
            </a:r>
          </a:p>
        </p:txBody>
      </p:sp>
      <p:sp>
        <p:nvSpPr>
          <p:cNvPr id="259" name="Google Shape;259;p38"/>
          <p:cNvSpPr txBox="1">
            <a:spLocks noGrp="1"/>
          </p:cNvSpPr>
          <p:nvPr>
            <p:ph type="subTitle" idx="6"/>
          </p:nvPr>
        </p:nvSpPr>
        <p:spPr>
          <a:xfrm>
            <a:off x="6136116" y="1380372"/>
            <a:ext cx="2613248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Order Delivery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742385-739A-D8E1-A4EA-4BA7271AF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0" y="2025540"/>
            <a:ext cx="2880000" cy="15136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4EABD2-04DA-9439-6840-6C3A61CF05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6613" y="2023576"/>
            <a:ext cx="2906970" cy="1515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702FDBF-3466-85C1-C6A5-3145AC3E0B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2286" y="2023576"/>
            <a:ext cx="3136580" cy="1515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uted Palette Business Plan by Slidesgo">
  <a:themeElements>
    <a:clrScheme name="Simple Light">
      <a:dk1>
        <a:srgbClr val="434B43"/>
      </a:dk1>
      <a:lt1>
        <a:srgbClr val="F5F5F5"/>
      </a:lt1>
      <a:dk2>
        <a:srgbClr val="77847B"/>
      </a:dk2>
      <a:lt2>
        <a:srgbClr val="9C99A2"/>
      </a:lt2>
      <a:accent1>
        <a:srgbClr val="D3C1BA"/>
      </a:accent1>
      <a:accent2>
        <a:srgbClr val="ECE4DF"/>
      </a:accent2>
      <a:accent3>
        <a:srgbClr val="D19898"/>
      </a:accent3>
      <a:accent4>
        <a:srgbClr val="DAD9E9"/>
      </a:accent4>
      <a:accent5>
        <a:srgbClr val="FFFFFF"/>
      </a:accent5>
      <a:accent6>
        <a:srgbClr val="FFFFFF"/>
      </a:accent6>
      <a:hlink>
        <a:srgbClr val="434B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2626</TotalTime>
  <Words>984</Words>
  <Application>Microsoft Macintosh PowerPoint</Application>
  <PresentationFormat>On-screen Show (16:9)</PresentationFormat>
  <Paragraphs>205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Figtree</vt:lpstr>
      <vt:lpstr>Arvo</vt:lpstr>
      <vt:lpstr>Anaheim</vt:lpstr>
      <vt:lpstr>Nunito Light</vt:lpstr>
      <vt:lpstr>Arial</vt:lpstr>
      <vt:lpstr>Bebas Neue</vt:lpstr>
      <vt:lpstr>Muted Palette Business Plan by Slidesgo</vt:lpstr>
      <vt:lpstr>Wok Hey Bot</vt:lpstr>
      <vt:lpstr>Overview</vt:lpstr>
      <vt:lpstr>Introduction</vt:lpstr>
      <vt:lpstr>Introduction</vt:lpstr>
      <vt:lpstr>Bot Flowchart</vt:lpstr>
      <vt:lpstr>Bot Architecture</vt:lpstr>
      <vt:lpstr>Intents</vt:lpstr>
      <vt:lpstr>Intents</vt:lpstr>
      <vt:lpstr>Sample Training Data</vt:lpstr>
      <vt:lpstr>Entities &amp; Parameters</vt:lpstr>
      <vt:lpstr>Entities</vt:lpstr>
      <vt:lpstr>Parameters</vt:lpstr>
      <vt:lpstr>Contexts &amp; Rich Messages</vt:lpstr>
      <vt:lpstr>Contexts</vt:lpstr>
      <vt:lpstr>Rich Messages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Keith Sng</cp:lastModifiedBy>
  <cp:revision>39</cp:revision>
  <dcterms:modified xsi:type="dcterms:W3CDTF">2025-02-14T09:29:34Z</dcterms:modified>
</cp:coreProperties>
</file>